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317" r:id="rId3"/>
    <p:sldId id="308" r:id="rId4"/>
    <p:sldId id="309" r:id="rId5"/>
    <p:sldId id="313" r:id="rId6"/>
    <p:sldId id="312" r:id="rId7"/>
    <p:sldId id="315" r:id="rId8"/>
    <p:sldId id="314" r:id="rId9"/>
    <p:sldId id="310" r:id="rId10"/>
    <p:sldId id="311" r:id="rId11"/>
    <p:sldId id="257" r:id="rId12"/>
    <p:sldId id="306" r:id="rId13"/>
    <p:sldId id="258" r:id="rId14"/>
    <p:sldId id="318" r:id="rId15"/>
    <p:sldId id="259" r:id="rId16"/>
    <p:sldId id="296" r:id="rId17"/>
    <p:sldId id="263" r:id="rId18"/>
    <p:sldId id="260" r:id="rId19"/>
    <p:sldId id="262" r:id="rId20"/>
    <p:sldId id="294" r:id="rId21"/>
    <p:sldId id="295" r:id="rId22"/>
    <p:sldId id="261" r:id="rId23"/>
    <p:sldId id="316" r:id="rId24"/>
    <p:sldId id="264" r:id="rId25"/>
    <p:sldId id="265" r:id="rId26"/>
    <p:sldId id="297" r:id="rId27"/>
    <p:sldId id="274" r:id="rId28"/>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9239CB73-08F1-4E29-A326-C80E3918F72B}" type="datetimeFigureOut">
              <a:rPr lang="en-US" smtClean="0"/>
              <a:t>6/6/2012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8F73116C-A559-48CF-B2E3-E5AFFAD2BF08}" type="slidenum">
              <a:rPr lang="en-US" smtClean="0"/>
              <a:t>‹#›</a:t>
            </a:fld>
            <a:endParaRPr lang="en-US"/>
          </a:p>
        </p:txBody>
      </p:sp>
    </p:spTree>
    <p:extLst>
      <p:ext uri="{BB962C8B-B14F-4D97-AF65-F5344CB8AC3E}">
        <p14:creationId xmlns:p14="http://schemas.microsoft.com/office/powerpoint/2010/main" val="22529071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F19D0-4E9A-4420-A3B7-B048804AE83B}"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328345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19D0-4E9A-4420-A3B7-B048804AE83B}"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209744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19D0-4E9A-4420-A3B7-B048804AE83B}"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2881723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F19D0-4E9A-4420-A3B7-B048804AE83B}"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205409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F19D0-4E9A-4420-A3B7-B048804AE83B}" type="datetimeFigureOut">
              <a:rPr lang="en-US" smtClean="0"/>
              <a:t>6/6/2012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418503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FF19D0-4E9A-4420-A3B7-B048804AE83B}"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234148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FF19D0-4E9A-4420-A3B7-B048804AE83B}" type="datetimeFigureOut">
              <a:rPr lang="en-US" smtClean="0"/>
              <a:t>6/6/2012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3714787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FF19D0-4E9A-4420-A3B7-B048804AE83B}" type="datetimeFigureOut">
              <a:rPr lang="en-US" smtClean="0"/>
              <a:t>6/6/2012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357958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F19D0-4E9A-4420-A3B7-B048804AE83B}" type="datetimeFigureOut">
              <a:rPr lang="en-US" smtClean="0"/>
              <a:t>6/6/2012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393036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F19D0-4E9A-4420-A3B7-B048804AE83B}"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182328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F19D0-4E9A-4420-A3B7-B048804AE83B}" type="datetimeFigureOut">
              <a:rPr lang="en-US" smtClean="0"/>
              <a:t>6/6/2012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809BE-9DE9-45C5-8A6B-4F04BE9E5D34}" type="slidenum">
              <a:rPr lang="en-US" smtClean="0"/>
              <a:t>‹#›</a:t>
            </a:fld>
            <a:endParaRPr lang="en-US"/>
          </a:p>
        </p:txBody>
      </p:sp>
    </p:spTree>
    <p:extLst>
      <p:ext uri="{BB962C8B-B14F-4D97-AF65-F5344CB8AC3E}">
        <p14:creationId xmlns:p14="http://schemas.microsoft.com/office/powerpoint/2010/main" val="324024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F19D0-4E9A-4420-A3B7-B048804AE83B}" type="datetimeFigureOut">
              <a:rPr lang="en-US" smtClean="0"/>
              <a:t>6/6/2012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809BE-9DE9-45C5-8A6B-4F04BE9E5D34}" type="slidenum">
              <a:rPr lang="en-US" smtClean="0"/>
              <a:t>‹#›</a:t>
            </a:fld>
            <a:endParaRPr lang="en-US"/>
          </a:p>
        </p:txBody>
      </p:sp>
    </p:spTree>
    <p:extLst>
      <p:ext uri="{BB962C8B-B14F-4D97-AF65-F5344CB8AC3E}">
        <p14:creationId xmlns:p14="http://schemas.microsoft.com/office/powerpoint/2010/main" val="505113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Manual Lymphatic Drainage</a:t>
            </a:r>
            <a:endParaRPr lang="en-US" dirty="0"/>
          </a:p>
        </p:txBody>
      </p:sp>
      <p:sp>
        <p:nvSpPr>
          <p:cNvPr id="3" name="Subtitle 2"/>
          <p:cNvSpPr>
            <a:spLocks noGrp="1"/>
          </p:cNvSpPr>
          <p:nvPr>
            <p:ph type="subTitle" idx="1"/>
          </p:nvPr>
        </p:nvSpPr>
        <p:spPr/>
        <p:txBody>
          <a:bodyPr/>
          <a:lstStyle/>
          <a:p>
            <a:r>
              <a:rPr lang="en-US" b="1" dirty="0" smtClean="0"/>
              <a:t>Tasha </a:t>
            </a:r>
            <a:r>
              <a:rPr lang="en-US" b="1" dirty="0" err="1" smtClean="0"/>
              <a:t>Kelsch</a:t>
            </a:r>
            <a:endParaRPr lang="en-US" b="1" dirty="0"/>
          </a:p>
        </p:txBody>
      </p:sp>
    </p:spTree>
    <p:extLst>
      <p:ext uri="{BB962C8B-B14F-4D97-AF65-F5344CB8AC3E}">
        <p14:creationId xmlns:p14="http://schemas.microsoft.com/office/powerpoint/2010/main" val="1600893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Lymphatic </a:t>
            </a:r>
            <a:r>
              <a:rPr lang="en-US" dirty="0"/>
              <a:t>d</a:t>
            </a:r>
            <a:r>
              <a:rPr lang="en-US" dirty="0" smtClean="0"/>
              <a:t>rainage pathways:</a:t>
            </a:r>
            <a:endParaRPr lang="en-US" dirty="0"/>
          </a:p>
        </p:txBody>
      </p:sp>
      <p:sp>
        <p:nvSpPr>
          <p:cNvPr id="3" name="Content Placeholder 2"/>
          <p:cNvSpPr>
            <a:spLocks noGrp="1"/>
          </p:cNvSpPr>
          <p:nvPr>
            <p:ph idx="1"/>
          </p:nvPr>
        </p:nvSpPr>
        <p:spPr/>
        <p:txBody>
          <a:bodyPr>
            <a:normAutofit lnSpcReduction="10000"/>
          </a:bodyPr>
          <a:lstStyle/>
          <a:p>
            <a:r>
              <a:rPr lang="en-US" dirty="0" smtClean="0"/>
              <a:t>The right lymphatic duct drains all of the lymph from the upper right quadrant of the body, including the right arm, anterior and posterior shoulder region and the right side of the head, into the right </a:t>
            </a:r>
            <a:r>
              <a:rPr lang="en-US" dirty="0" err="1" smtClean="0"/>
              <a:t>subclavian</a:t>
            </a:r>
            <a:r>
              <a:rPr lang="en-US" dirty="0" smtClean="0"/>
              <a:t> vein.</a:t>
            </a:r>
          </a:p>
          <a:p>
            <a:r>
              <a:rPr lang="en-US" dirty="0" smtClean="0"/>
              <a:t>The thoracic duct (the left lymphatic duct) drains lymph collected from the left side of the body as well as the lower trunk and both legs into </a:t>
            </a:r>
            <a:r>
              <a:rPr lang="en-US" dirty="0" smtClean="0"/>
              <a:t>the left </a:t>
            </a:r>
            <a:r>
              <a:rPr lang="en-US" dirty="0" err="1" smtClean="0"/>
              <a:t>subclavian</a:t>
            </a:r>
            <a:r>
              <a:rPr lang="en-US" dirty="0" smtClean="0"/>
              <a:t> vein. </a:t>
            </a:r>
            <a:endParaRPr lang="en-US" dirty="0"/>
          </a:p>
        </p:txBody>
      </p:sp>
    </p:spTree>
    <p:extLst>
      <p:ext uri="{BB962C8B-B14F-4D97-AF65-F5344CB8AC3E}">
        <p14:creationId xmlns:p14="http://schemas.microsoft.com/office/powerpoint/2010/main" val="2848818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Lymphedema</a:t>
            </a:r>
            <a:endParaRPr lang="en-US" dirty="0"/>
          </a:p>
        </p:txBody>
      </p:sp>
      <p:sp>
        <p:nvSpPr>
          <p:cNvPr id="3" name="Content Placeholder 2"/>
          <p:cNvSpPr>
            <a:spLocks noGrp="1"/>
          </p:cNvSpPr>
          <p:nvPr>
            <p:ph idx="1"/>
          </p:nvPr>
        </p:nvSpPr>
        <p:spPr/>
        <p:txBody>
          <a:bodyPr/>
          <a:lstStyle/>
          <a:p>
            <a:r>
              <a:rPr lang="en-US" dirty="0" smtClean="0"/>
              <a:t>A chronic disorder characterized by an abnormal accumulation of lymph fluid in the tissues of one or more body regions.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287994"/>
            <a:ext cx="3102475" cy="2847975"/>
          </a:xfrm>
          <a:prstGeom prst="rect">
            <a:avLst/>
          </a:prstGeom>
        </p:spPr>
      </p:pic>
    </p:spTree>
    <p:extLst>
      <p:ext uri="{BB962C8B-B14F-4D97-AF65-F5344CB8AC3E}">
        <p14:creationId xmlns:p14="http://schemas.microsoft.com/office/powerpoint/2010/main" val="381272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Classifications of Lymphedema:</a:t>
            </a:r>
            <a:endParaRPr lang="en-US" dirty="0"/>
          </a:p>
        </p:txBody>
      </p:sp>
      <p:sp>
        <p:nvSpPr>
          <p:cNvPr id="3" name="Content Placeholder 2"/>
          <p:cNvSpPr>
            <a:spLocks noGrp="1"/>
          </p:cNvSpPr>
          <p:nvPr>
            <p:ph idx="1"/>
          </p:nvPr>
        </p:nvSpPr>
        <p:spPr/>
        <p:txBody>
          <a:bodyPr>
            <a:normAutofit/>
          </a:bodyPr>
          <a:lstStyle/>
          <a:p>
            <a:r>
              <a:rPr lang="en-US" b="1" dirty="0" smtClean="0"/>
              <a:t>Primary Lymphedema</a:t>
            </a:r>
            <a:r>
              <a:rPr lang="en-US" dirty="0" smtClean="0"/>
              <a:t>-Caused by a condition that is congenital or hereditary. </a:t>
            </a:r>
          </a:p>
          <a:p>
            <a:r>
              <a:rPr lang="en-US" b="1" dirty="0" smtClean="0"/>
              <a:t>Secondary Lymphedema</a:t>
            </a:r>
            <a:r>
              <a:rPr lang="en-US" dirty="0" smtClean="0"/>
              <a:t>-Caused by injury to one or more components of the lymphatic system. Some portion of the lymph system has been blocked, dissected, </a:t>
            </a:r>
            <a:r>
              <a:rPr lang="en-US" dirty="0" err="1" smtClean="0"/>
              <a:t>fibrosed</a:t>
            </a:r>
            <a:r>
              <a:rPr lang="en-US" dirty="0" smtClean="0"/>
              <a:t> or otherwise damaged or altered.</a:t>
            </a:r>
            <a:endParaRPr lang="en-US" dirty="0"/>
          </a:p>
        </p:txBody>
      </p:sp>
    </p:spTree>
    <p:extLst>
      <p:ext uri="{BB962C8B-B14F-4D97-AF65-F5344CB8AC3E}">
        <p14:creationId xmlns:p14="http://schemas.microsoft.com/office/powerpoint/2010/main" val="3603284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dirty="0" smtClean="0"/>
              <a:t>Causes of Lymphedema</a:t>
            </a:r>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Primary Causes:</a:t>
            </a:r>
            <a:endParaRPr lang="en-US" b="1" dirty="0"/>
          </a:p>
          <a:p>
            <a:r>
              <a:rPr lang="en-US" dirty="0" smtClean="0"/>
              <a:t>Milroy’s disease</a:t>
            </a:r>
          </a:p>
          <a:p>
            <a:r>
              <a:rPr lang="en-US" dirty="0" smtClean="0"/>
              <a:t>Hypoplasia</a:t>
            </a:r>
          </a:p>
          <a:p>
            <a:pPr marL="0" indent="0">
              <a:buNone/>
            </a:pPr>
            <a:r>
              <a:rPr lang="en-US" b="1" dirty="0" smtClean="0"/>
              <a:t>Secondary Causes:</a:t>
            </a:r>
          </a:p>
          <a:p>
            <a:r>
              <a:rPr lang="en-US" dirty="0" smtClean="0"/>
              <a:t>Surgery and/or radiation therapy to treat cancer.</a:t>
            </a:r>
          </a:p>
          <a:p>
            <a:r>
              <a:rPr lang="en-US" dirty="0" smtClean="0"/>
              <a:t>Chronic Venous Insufficiency</a:t>
            </a:r>
          </a:p>
          <a:p>
            <a:r>
              <a:rPr lang="en-US" dirty="0" smtClean="0"/>
              <a:t>Complications of Paralysis</a:t>
            </a:r>
          </a:p>
          <a:p>
            <a:r>
              <a:rPr lang="en-US" dirty="0"/>
              <a:t>Trauma to lymph nodes following pelvic </a:t>
            </a:r>
            <a:r>
              <a:rPr lang="en-US" dirty="0" err="1"/>
              <a:t>fx</a:t>
            </a:r>
            <a:r>
              <a:rPr lang="en-US" dirty="0"/>
              <a:t>, hernia repair, and other surgical interventions.</a:t>
            </a:r>
          </a:p>
          <a:p>
            <a:endParaRPr lang="en-US" dirty="0" smtClean="0"/>
          </a:p>
          <a:p>
            <a:pPr marL="0" indent="0">
              <a:buNone/>
            </a:pPr>
            <a:endParaRPr lang="en-US" dirty="0"/>
          </a:p>
        </p:txBody>
      </p:sp>
    </p:spTree>
    <p:extLst>
      <p:ext uri="{BB962C8B-B14F-4D97-AF65-F5344CB8AC3E}">
        <p14:creationId xmlns:p14="http://schemas.microsoft.com/office/powerpoint/2010/main" val="2067759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Presentation of lymphedema:</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Swelling distal to or adjacent to the area where lymph system function has been impaired</a:t>
            </a:r>
          </a:p>
          <a:p>
            <a:r>
              <a:rPr lang="en-US" dirty="0" smtClean="0"/>
              <a:t>Swelling that is usually not relieved by elevation</a:t>
            </a:r>
          </a:p>
          <a:p>
            <a:r>
              <a:rPr lang="en-US" dirty="0" smtClean="0"/>
              <a:t>Pitting edema in the early stages of the disease, </a:t>
            </a:r>
            <a:r>
              <a:rPr lang="en-US" dirty="0" err="1" smtClean="0"/>
              <a:t>nonpitting</a:t>
            </a:r>
            <a:r>
              <a:rPr lang="en-US" dirty="0" smtClean="0"/>
              <a:t> edema in the later stages</a:t>
            </a:r>
          </a:p>
          <a:p>
            <a:r>
              <a:rPr lang="en-US" dirty="0" smtClean="0"/>
              <a:t>Feelings of fatigue, heaviness, pressure, or tightness in the affected region</a:t>
            </a:r>
          </a:p>
          <a:p>
            <a:r>
              <a:rPr lang="en-US" dirty="0" smtClean="0"/>
              <a:t>Numbness and tingling</a:t>
            </a:r>
          </a:p>
          <a:p>
            <a:r>
              <a:rPr lang="en-US" dirty="0" smtClean="0"/>
              <a:t>Discomfort varying from mild to intense</a:t>
            </a:r>
          </a:p>
          <a:p>
            <a:r>
              <a:rPr lang="en-US" dirty="0" smtClean="0"/>
              <a:t>Fibrotic changes of the dermis</a:t>
            </a:r>
          </a:p>
          <a:p>
            <a:r>
              <a:rPr lang="en-US" dirty="0" smtClean="0"/>
              <a:t>Dermal abnormalities such as cysts, fistulas, </a:t>
            </a:r>
            <a:r>
              <a:rPr lang="en-US" dirty="0" err="1" smtClean="0"/>
              <a:t>lymphorrhea</a:t>
            </a:r>
            <a:r>
              <a:rPr lang="en-US" dirty="0" smtClean="0"/>
              <a:t>, </a:t>
            </a:r>
            <a:r>
              <a:rPr lang="en-US" dirty="0" err="1" smtClean="0"/>
              <a:t>papillomas</a:t>
            </a:r>
            <a:r>
              <a:rPr lang="en-US" dirty="0" smtClean="0"/>
              <a:t>, hyperkeratosis</a:t>
            </a:r>
          </a:p>
          <a:p>
            <a:r>
              <a:rPr lang="en-US" dirty="0" smtClean="0"/>
              <a:t>Increased susceptibility to infection, at first local to the affected region but often becoming systemic.</a:t>
            </a:r>
          </a:p>
          <a:p>
            <a:r>
              <a:rPr lang="en-US" dirty="0" smtClean="0"/>
              <a:t>Loss of mobility and ROM</a:t>
            </a:r>
          </a:p>
          <a:p>
            <a:r>
              <a:rPr lang="en-US" dirty="0" smtClean="0"/>
              <a:t>Impaired wound healing</a:t>
            </a:r>
            <a:endParaRPr lang="en-US" dirty="0"/>
          </a:p>
        </p:txBody>
      </p:sp>
    </p:spTree>
    <p:extLst>
      <p:ext uri="{BB962C8B-B14F-4D97-AF65-F5344CB8AC3E}">
        <p14:creationId xmlns:p14="http://schemas.microsoft.com/office/powerpoint/2010/main" val="122686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associated with lymphedema: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Chronic infections</a:t>
            </a:r>
          </a:p>
          <a:p>
            <a:r>
              <a:rPr lang="en-US" dirty="0" smtClean="0"/>
              <a:t>Limb loss</a:t>
            </a:r>
          </a:p>
          <a:p>
            <a:r>
              <a:rPr lang="en-US" dirty="0" err="1" smtClean="0"/>
              <a:t>Angiosarcoma</a:t>
            </a:r>
            <a:r>
              <a:rPr lang="en-US" dirty="0" smtClean="0"/>
              <a:t> (a highly malignant condition)</a:t>
            </a:r>
          </a:p>
          <a:p>
            <a:r>
              <a:rPr lang="en-US" dirty="0"/>
              <a:t>B</a:t>
            </a:r>
            <a:r>
              <a:rPr lang="en-US" dirty="0" smtClean="0"/>
              <a:t>ody </a:t>
            </a:r>
            <a:r>
              <a:rPr lang="en-US" dirty="0"/>
              <a:t>image </a:t>
            </a:r>
            <a:r>
              <a:rPr lang="en-US" dirty="0" smtClean="0"/>
              <a:t>problems</a:t>
            </a:r>
            <a:endParaRPr lang="en-US" dirty="0"/>
          </a:p>
          <a:p>
            <a:r>
              <a:rPr lang="en-US" dirty="0"/>
              <a:t>D</a:t>
            </a:r>
            <a:r>
              <a:rPr lang="en-US" dirty="0" smtClean="0"/>
              <a:t>ecreased </a:t>
            </a:r>
            <a:r>
              <a:rPr lang="en-US" dirty="0"/>
              <a:t>range of </a:t>
            </a:r>
            <a:r>
              <a:rPr lang="en-US" dirty="0" smtClean="0"/>
              <a:t>motion</a:t>
            </a:r>
            <a:endParaRPr lang="en-US" dirty="0"/>
          </a:p>
          <a:p>
            <a:r>
              <a:rPr lang="en-US" dirty="0"/>
              <a:t>S</a:t>
            </a:r>
            <a:r>
              <a:rPr lang="en-US" dirty="0" smtClean="0"/>
              <a:t>leep disturbances</a:t>
            </a:r>
          </a:p>
          <a:p>
            <a:r>
              <a:rPr lang="en-US" dirty="0"/>
              <a:t>I</a:t>
            </a:r>
            <a:r>
              <a:rPr lang="en-US" dirty="0" smtClean="0"/>
              <a:t>nability to complete </a:t>
            </a:r>
            <a:r>
              <a:rPr lang="en-US" dirty="0"/>
              <a:t>family and occupational</a:t>
            </a:r>
          </a:p>
          <a:p>
            <a:pPr marL="0" indent="0">
              <a:buNone/>
            </a:pPr>
            <a:r>
              <a:rPr lang="en-US" dirty="0" smtClean="0"/>
              <a:t>    Responsibilities</a:t>
            </a:r>
          </a:p>
          <a:p>
            <a:r>
              <a:rPr lang="en-US" dirty="0" smtClean="0"/>
              <a:t>Pain</a:t>
            </a:r>
          </a:p>
          <a:p>
            <a:r>
              <a:rPr lang="en-US" dirty="0"/>
              <a:t>D</a:t>
            </a:r>
            <a:r>
              <a:rPr lang="en-US" dirty="0" smtClean="0"/>
              <a:t>epression</a:t>
            </a:r>
            <a:endParaRPr lang="en-US" dirty="0"/>
          </a:p>
        </p:txBody>
      </p:sp>
    </p:spTree>
    <p:extLst>
      <p:ext uri="{BB962C8B-B14F-4D97-AF65-F5344CB8AC3E}">
        <p14:creationId xmlns:p14="http://schemas.microsoft.com/office/powerpoint/2010/main" val="4147798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Aggravating factors to avoid</a:t>
            </a:r>
            <a:endParaRPr lang="en-US" dirty="0"/>
          </a:p>
        </p:txBody>
      </p:sp>
      <p:sp>
        <p:nvSpPr>
          <p:cNvPr id="3" name="Content Placeholder 2"/>
          <p:cNvSpPr>
            <a:spLocks noGrp="1"/>
          </p:cNvSpPr>
          <p:nvPr>
            <p:ph idx="1"/>
          </p:nvPr>
        </p:nvSpPr>
        <p:spPr/>
        <p:txBody>
          <a:bodyPr/>
          <a:lstStyle/>
          <a:p>
            <a:r>
              <a:rPr lang="en-US" dirty="0" smtClean="0"/>
              <a:t>Excessive use of extremity</a:t>
            </a:r>
          </a:p>
          <a:p>
            <a:r>
              <a:rPr lang="en-US" dirty="0" smtClean="0"/>
              <a:t>Application of local heat</a:t>
            </a:r>
          </a:p>
          <a:p>
            <a:r>
              <a:rPr lang="en-US" dirty="0" smtClean="0"/>
              <a:t>Dependent position of the limb</a:t>
            </a:r>
          </a:p>
          <a:p>
            <a:r>
              <a:rPr lang="en-US" dirty="0" smtClean="0"/>
              <a:t>Avoid </a:t>
            </a:r>
            <a:r>
              <a:rPr lang="en-US" dirty="0"/>
              <a:t>prolonged standing or sitting.</a:t>
            </a:r>
          </a:p>
          <a:p>
            <a:r>
              <a:rPr lang="en-US" dirty="0" smtClean="0"/>
              <a:t>When </a:t>
            </a:r>
            <a:r>
              <a:rPr lang="en-US" dirty="0"/>
              <a:t>possible, avoid crossing legs.</a:t>
            </a:r>
          </a:p>
          <a:p>
            <a:r>
              <a:rPr lang="en-US" dirty="0" smtClean="0"/>
              <a:t>Avoid footwear that is too tight</a:t>
            </a:r>
            <a:endParaRPr lang="en-US" dirty="0"/>
          </a:p>
        </p:txBody>
      </p:sp>
    </p:spTree>
    <p:extLst>
      <p:ext uri="{BB962C8B-B14F-4D97-AF65-F5344CB8AC3E}">
        <p14:creationId xmlns:p14="http://schemas.microsoft.com/office/powerpoint/2010/main" val="769988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Wear proper, well-fitting footwear</a:t>
            </a:r>
            <a:r>
              <a:rPr lang="en-US" dirty="0" smtClean="0"/>
              <a:t>.</a:t>
            </a:r>
          </a:p>
          <a:p>
            <a:r>
              <a:rPr lang="en-US" dirty="0"/>
              <a:t>Choose well-fitting garments</a:t>
            </a:r>
            <a:r>
              <a:rPr lang="en-US" dirty="0" smtClean="0"/>
              <a:t>.</a:t>
            </a:r>
          </a:p>
          <a:p>
            <a:r>
              <a:rPr lang="en-US" dirty="0"/>
              <a:t>Maintain optimal weight</a:t>
            </a:r>
            <a:r>
              <a:rPr lang="en-US" dirty="0" smtClean="0"/>
              <a:t>.</a:t>
            </a:r>
          </a:p>
          <a:p>
            <a:r>
              <a:rPr lang="en-US" dirty="0"/>
              <a:t>Gradually build the duration and intensity of any activity or exercise.</a:t>
            </a:r>
          </a:p>
          <a:p>
            <a:r>
              <a:rPr lang="en-US" dirty="0" smtClean="0"/>
              <a:t>Take </a:t>
            </a:r>
            <a:r>
              <a:rPr lang="en-US" dirty="0"/>
              <a:t>frequent rest periods during activity to allow for limb recovery.</a:t>
            </a:r>
          </a:p>
          <a:p>
            <a:r>
              <a:rPr lang="en-US" dirty="0" smtClean="0"/>
              <a:t>Monitor </a:t>
            </a:r>
            <a:r>
              <a:rPr lang="en-US" dirty="0"/>
              <a:t>the extremity during and after activity for any change </a:t>
            </a:r>
            <a:r>
              <a:rPr lang="en-US" dirty="0" smtClean="0"/>
              <a:t>in size</a:t>
            </a:r>
            <a:r>
              <a:rPr lang="en-US" dirty="0"/>
              <a:t>, shape, tissue, texture, soreness, heaviness, or firmness</a:t>
            </a:r>
            <a:r>
              <a:rPr lang="en-US" dirty="0" smtClean="0"/>
              <a:t>.</a:t>
            </a:r>
          </a:p>
          <a:p>
            <a:r>
              <a:rPr lang="en-US" dirty="0"/>
              <a:t>Keep extremity clean and dry.</a:t>
            </a:r>
          </a:p>
          <a:p>
            <a:r>
              <a:rPr lang="en-US" dirty="0" smtClean="0"/>
              <a:t>Apply </a:t>
            </a:r>
            <a:r>
              <a:rPr lang="en-US" dirty="0"/>
              <a:t>moisturizer daily to prevent chapping/chaffing of </a:t>
            </a:r>
            <a:r>
              <a:rPr lang="en-US" dirty="0" smtClean="0"/>
              <a:t>skin</a:t>
            </a:r>
          </a:p>
          <a:p>
            <a:r>
              <a:rPr lang="en-US" dirty="0" smtClean="0"/>
              <a:t>Assist movement of lymph.</a:t>
            </a:r>
            <a:endParaRPr lang="en-US" dirty="0"/>
          </a:p>
        </p:txBody>
      </p:sp>
    </p:spTree>
    <p:extLst>
      <p:ext uri="{BB962C8B-B14F-4D97-AF65-F5344CB8AC3E}">
        <p14:creationId xmlns:p14="http://schemas.microsoft.com/office/powerpoint/2010/main" val="2165374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movement of lymph is assisted by:</a:t>
            </a:r>
            <a:endParaRPr lang="en-US" dirty="0"/>
          </a:p>
        </p:txBody>
      </p:sp>
      <p:sp>
        <p:nvSpPr>
          <p:cNvPr id="3" name="Content Placeholder 2"/>
          <p:cNvSpPr>
            <a:spLocks noGrp="1"/>
          </p:cNvSpPr>
          <p:nvPr>
            <p:ph idx="1"/>
          </p:nvPr>
        </p:nvSpPr>
        <p:spPr/>
        <p:txBody>
          <a:bodyPr/>
          <a:lstStyle/>
          <a:p>
            <a:r>
              <a:rPr lang="en-US" dirty="0" smtClean="0"/>
              <a:t>Deep breathing</a:t>
            </a:r>
          </a:p>
          <a:p>
            <a:r>
              <a:rPr lang="en-US" dirty="0" smtClean="0"/>
              <a:t>Gravity</a:t>
            </a:r>
          </a:p>
          <a:p>
            <a:r>
              <a:rPr lang="en-US" dirty="0" smtClean="0"/>
              <a:t>Joint movement</a:t>
            </a:r>
          </a:p>
          <a:p>
            <a:r>
              <a:rPr lang="en-US" dirty="0" smtClean="0"/>
              <a:t>Muscular contraction</a:t>
            </a:r>
          </a:p>
          <a:p>
            <a:r>
              <a:rPr lang="en-US" dirty="0" smtClean="0"/>
              <a:t>General Massage</a:t>
            </a:r>
          </a:p>
          <a:p>
            <a:r>
              <a:rPr lang="en-US" dirty="0" smtClean="0"/>
              <a:t>Manual lymphatic drainage</a:t>
            </a:r>
            <a:endParaRPr lang="en-US" dirty="0"/>
          </a:p>
        </p:txBody>
      </p:sp>
    </p:spTree>
    <p:extLst>
      <p:ext uri="{BB962C8B-B14F-4D97-AF65-F5344CB8AC3E}">
        <p14:creationId xmlns:p14="http://schemas.microsoft.com/office/powerpoint/2010/main" val="2312092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Define Manual Lymphatic Drainage (MLD):</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MLD is </a:t>
            </a:r>
            <a:r>
              <a:rPr lang="en-US" dirty="0"/>
              <a:t>a form of light </a:t>
            </a:r>
            <a:r>
              <a:rPr lang="en-US" dirty="0" smtClean="0"/>
              <a:t>massage in </a:t>
            </a:r>
            <a:r>
              <a:rPr lang="en-US" dirty="0"/>
              <a:t>which the techniques </a:t>
            </a:r>
            <a:r>
              <a:rPr lang="en-US" dirty="0" smtClean="0"/>
              <a:t>used to stimulate </a:t>
            </a:r>
            <a:r>
              <a:rPr lang="en-US" dirty="0"/>
              <a:t>lymph nodes that drain the affected part of </a:t>
            </a:r>
            <a:r>
              <a:rPr lang="en-US" dirty="0" smtClean="0"/>
              <a:t>the body </a:t>
            </a:r>
            <a:r>
              <a:rPr lang="en-US" dirty="0"/>
              <a:t>and direct lymph flow around the damaged area, </a:t>
            </a:r>
            <a:r>
              <a:rPr lang="en-US" dirty="0" smtClean="0"/>
              <a:t>while encouraging </a:t>
            </a:r>
            <a:r>
              <a:rPr lang="en-US" dirty="0"/>
              <a:t>drainage in the congested area.</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752600"/>
            <a:ext cx="3886200" cy="4419600"/>
          </a:xfrm>
        </p:spPr>
      </p:pic>
    </p:spTree>
    <p:extLst>
      <p:ext uri="{BB962C8B-B14F-4D97-AF65-F5344CB8AC3E}">
        <p14:creationId xmlns:p14="http://schemas.microsoft.com/office/powerpoint/2010/main" val="3846941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Develop a basic understanding of the lymphatic system and how it functions.</a:t>
            </a:r>
          </a:p>
          <a:p>
            <a:r>
              <a:rPr lang="en-US" dirty="0" smtClean="0"/>
              <a:t>Identify major lymph nodes and where they are located throughout the body.</a:t>
            </a:r>
          </a:p>
          <a:p>
            <a:r>
              <a:rPr lang="en-US" dirty="0" smtClean="0"/>
              <a:t>Describe the characteristics, classifications, and causes of lymphedema</a:t>
            </a:r>
            <a:r>
              <a:rPr lang="en-US" dirty="0" smtClean="0"/>
              <a:t>.</a:t>
            </a:r>
          </a:p>
          <a:p>
            <a:r>
              <a:rPr lang="en-US" dirty="0" smtClean="0"/>
              <a:t>List the clinical presentations of lymphedema.</a:t>
            </a:r>
            <a:endParaRPr lang="en-US" dirty="0" smtClean="0"/>
          </a:p>
          <a:p>
            <a:r>
              <a:rPr lang="en-US" dirty="0" smtClean="0"/>
              <a:t>List the problems associated with lymphedema.</a:t>
            </a:r>
          </a:p>
          <a:p>
            <a:r>
              <a:rPr lang="en-US" dirty="0" smtClean="0"/>
              <a:t>List ways to reduce the risk of lymphedema as well as aggravating factors to avoid.</a:t>
            </a:r>
          </a:p>
          <a:p>
            <a:r>
              <a:rPr lang="en-US" dirty="0" smtClean="0"/>
              <a:t>Describe ways to treat lymphedema.</a:t>
            </a:r>
          </a:p>
          <a:p>
            <a:r>
              <a:rPr lang="en-US" dirty="0" smtClean="0"/>
              <a:t>Define manual lymphatic drainage (MLD).</a:t>
            </a:r>
          </a:p>
          <a:p>
            <a:r>
              <a:rPr lang="en-US" dirty="0" smtClean="0"/>
              <a:t>List the benefits and contraindications associated with MLD.</a:t>
            </a:r>
          </a:p>
          <a:p>
            <a:r>
              <a:rPr lang="en-US" dirty="0" smtClean="0"/>
              <a:t>Develop an understanding of basic lymphatic drainage massage and how to apply.</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89512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MLD: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Reduced edema</a:t>
            </a:r>
          </a:p>
          <a:p>
            <a:r>
              <a:rPr lang="en-US" dirty="0" smtClean="0"/>
              <a:t>Pain relief by relieving fluid pressure on nerves</a:t>
            </a:r>
          </a:p>
          <a:p>
            <a:r>
              <a:rPr lang="en-US" dirty="0" smtClean="0"/>
              <a:t>Stimulating immune function</a:t>
            </a:r>
          </a:p>
          <a:p>
            <a:r>
              <a:rPr lang="en-US" dirty="0" smtClean="0"/>
              <a:t>Headache relief</a:t>
            </a:r>
          </a:p>
          <a:p>
            <a:r>
              <a:rPr lang="en-US" dirty="0" smtClean="0"/>
              <a:t>Minimize scarring</a:t>
            </a:r>
          </a:p>
          <a:p>
            <a:r>
              <a:rPr lang="en-US" dirty="0" smtClean="0"/>
              <a:t>Minimize connective tissue restrictions</a:t>
            </a:r>
          </a:p>
          <a:p>
            <a:r>
              <a:rPr lang="en-US" dirty="0" smtClean="0"/>
              <a:t>Accelerating healing time from burns or wounds</a:t>
            </a:r>
          </a:p>
          <a:p>
            <a:r>
              <a:rPr lang="en-US" dirty="0" smtClean="0"/>
              <a:t>Relieving sinus congestion</a:t>
            </a:r>
          </a:p>
          <a:p>
            <a:r>
              <a:rPr lang="en-US" dirty="0" smtClean="0"/>
              <a:t>Reducing muscle </a:t>
            </a:r>
            <a:r>
              <a:rPr lang="en-US" dirty="0" err="1" smtClean="0"/>
              <a:t>hypertonicity</a:t>
            </a:r>
            <a:endParaRPr lang="en-US" dirty="0" smtClean="0"/>
          </a:p>
          <a:p>
            <a:r>
              <a:rPr lang="en-US" dirty="0" smtClean="0"/>
              <a:t>Improve relaxation to aid insomnia, stress, and loss of vitality.</a:t>
            </a:r>
            <a:endParaRPr lang="en-US" dirty="0"/>
          </a:p>
        </p:txBody>
      </p:sp>
    </p:spTree>
    <p:extLst>
      <p:ext uri="{BB962C8B-B14F-4D97-AF65-F5344CB8AC3E}">
        <p14:creationId xmlns:p14="http://schemas.microsoft.com/office/powerpoint/2010/main" val="3862383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Contraindications of MLD: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Edema indicating an overtaxed heart</a:t>
            </a:r>
          </a:p>
          <a:p>
            <a:r>
              <a:rPr lang="en-US" dirty="0" smtClean="0"/>
              <a:t>Chronic Heart Failure</a:t>
            </a:r>
          </a:p>
          <a:p>
            <a:r>
              <a:rPr lang="en-US" dirty="0" smtClean="0"/>
              <a:t>Angina</a:t>
            </a:r>
          </a:p>
          <a:p>
            <a:r>
              <a:rPr lang="en-US" dirty="0" smtClean="0"/>
              <a:t>Thrombosis</a:t>
            </a:r>
          </a:p>
          <a:p>
            <a:r>
              <a:rPr lang="en-US" dirty="0" smtClean="0"/>
              <a:t>Acute viral or bacterial infection</a:t>
            </a:r>
          </a:p>
          <a:p>
            <a:r>
              <a:rPr lang="en-US" dirty="0" smtClean="0"/>
              <a:t>Fever</a:t>
            </a:r>
          </a:p>
          <a:p>
            <a:r>
              <a:rPr lang="en-US" dirty="0" smtClean="0"/>
              <a:t>Local infection</a:t>
            </a:r>
          </a:p>
          <a:p>
            <a:r>
              <a:rPr lang="en-US" dirty="0" smtClean="0"/>
              <a:t>Swollen lymph glands</a:t>
            </a:r>
          </a:p>
          <a:p>
            <a:r>
              <a:rPr lang="en-US" dirty="0" smtClean="0"/>
              <a:t>Red streaks from an infection site to lymph nodes</a:t>
            </a:r>
          </a:p>
          <a:p>
            <a:r>
              <a:rPr lang="en-US" dirty="0" smtClean="0"/>
              <a:t>Acute inflammation</a:t>
            </a:r>
          </a:p>
          <a:p>
            <a:r>
              <a:rPr lang="en-US" dirty="0" smtClean="0"/>
              <a:t>Acute injuries</a:t>
            </a:r>
          </a:p>
          <a:p>
            <a:r>
              <a:rPr lang="en-US" dirty="0" smtClean="0"/>
              <a:t>Recent surgery</a:t>
            </a:r>
          </a:p>
          <a:p>
            <a:r>
              <a:rPr lang="en-US" dirty="0" smtClean="0"/>
              <a:t>Rash</a:t>
            </a:r>
          </a:p>
          <a:p>
            <a:r>
              <a:rPr lang="en-US" dirty="0" smtClean="0"/>
              <a:t>Skin infections</a:t>
            </a:r>
          </a:p>
          <a:p>
            <a:r>
              <a:rPr lang="en-US" dirty="0" smtClean="0"/>
              <a:t>Open wounds</a:t>
            </a:r>
          </a:p>
          <a:p>
            <a:endParaRPr lang="en-US" dirty="0"/>
          </a:p>
        </p:txBody>
      </p:sp>
    </p:spTree>
    <p:extLst>
      <p:ext uri="{BB962C8B-B14F-4D97-AF65-F5344CB8AC3E}">
        <p14:creationId xmlns:p14="http://schemas.microsoft.com/office/powerpoint/2010/main" val="3304007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Massage strokes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Apply light and repetitive compression and effleurage strokes, repeat about 5-7 times.</a:t>
            </a:r>
          </a:p>
          <a:p>
            <a:r>
              <a:rPr lang="en-US" dirty="0" smtClean="0"/>
              <a:t>The application of pressure should be about 30mmHg or the weight of a nickel resting on your skin.</a:t>
            </a:r>
          </a:p>
          <a:p>
            <a:r>
              <a:rPr lang="en-US" dirty="0" smtClean="0"/>
              <a:t>Use ½ to 1 inch effleurage strokes or circular strokes.</a:t>
            </a:r>
          </a:p>
          <a:p>
            <a:r>
              <a:rPr lang="en-US" dirty="0" smtClean="0"/>
              <a:t>Keep your body and hands relaxed when applying strokes.</a:t>
            </a:r>
          </a:p>
          <a:p>
            <a:r>
              <a:rPr lang="en-US" dirty="0" smtClean="0"/>
              <a:t>Pressure may be applied using the ulnar border of your hand, the web space between the index finger and thumb, or pads of your thumbs.</a:t>
            </a:r>
          </a:p>
          <a:p>
            <a:r>
              <a:rPr lang="en-US" dirty="0" smtClean="0"/>
              <a:t>Pumping: 3 rhythmic compression strokes</a:t>
            </a:r>
          </a:p>
          <a:p>
            <a:r>
              <a:rPr lang="en-US" dirty="0" smtClean="0"/>
              <a:t>Sweeping: A series of short, superficial effleurage strokes that sweep proximally.</a:t>
            </a:r>
          </a:p>
          <a:p>
            <a:r>
              <a:rPr lang="en-US" dirty="0" smtClean="0"/>
              <a:t>Work proximal to distal.</a:t>
            </a:r>
          </a:p>
          <a:p>
            <a:pPr marL="0" indent="0">
              <a:buNone/>
            </a:pP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29200" y="1371600"/>
            <a:ext cx="3098165" cy="3872706"/>
          </a:xfrm>
        </p:spPr>
      </p:pic>
    </p:spTree>
    <p:extLst>
      <p:ext uri="{BB962C8B-B14F-4D97-AF65-F5344CB8AC3E}">
        <p14:creationId xmlns:p14="http://schemas.microsoft.com/office/powerpoint/2010/main" val="2830623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MLD for the Head and Neck:</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Place your relaxed, flat hands on the </a:t>
            </a:r>
            <a:r>
              <a:rPr lang="en-US" dirty="0" err="1" smtClean="0"/>
              <a:t>pt</a:t>
            </a:r>
            <a:r>
              <a:rPr lang="en-US" dirty="0" smtClean="0"/>
              <a:t>/client’s chest, just inferior to the clavicles, and apply 3 light compression strokes with a pumping rhythm. </a:t>
            </a:r>
          </a:p>
          <a:p>
            <a:pPr marL="514350" indent="-514350">
              <a:buAutoNum type="arabicPeriod"/>
            </a:pPr>
            <a:r>
              <a:rPr lang="en-US" dirty="0" smtClean="0"/>
              <a:t>Rotate the </a:t>
            </a:r>
            <a:r>
              <a:rPr lang="en-US" dirty="0" err="1" smtClean="0"/>
              <a:t>pt</a:t>
            </a:r>
            <a:r>
              <a:rPr lang="en-US" dirty="0" smtClean="0"/>
              <a:t>/clients neck to the left, supporting the head w/ your left hand, and use your right hand to apply several sets of very light pumping and sweeping to the neck, starting at the </a:t>
            </a:r>
            <a:r>
              <a:rPr lang="en-US" dirty="0" err="1" smtClean="0"/>
              <a:t>pt</a:t>
            </a:r>
            <a:r>
              <a:rPr lang="en-US" dirty="0" smtClean="0"/>
              <a:t>/client’s right clavicle and gradually moving up to the occiput.</a:t>
            </a:r>
          </a:p>
          <a:p>
            <a:pPr marL="514350" indent="-514350">
              <a:buAutoNum type="arabicPeriod"/>
            </a:pPr>
            <a:r>
              <a:rPr lang="en-US" dirty="0" smtClean="0"/>
              <a:t>Rotate the </a:t>
            </a:r>
            <a:r>
              <a:rPr lang="en-US" dirty="0" err="1" smtClean="0"/>
              <a:t>pt</a:t>
            </a:r>
            <a:r>
              <a:rPr lang="en-US" dirty="0" smtClean="0"/>
              <a:t>/client’s neck to the right, supporting the head with your right hand, and use your left hand to apply several sets of very light pumping and sweeping to the neck, starting at the </a:t>
            </a:r>
            <a:r>
              <a:rPr lang="en-US" dirty="0" err="1" smtClean="0"/>
              <a:t>pt</a:t>
            </a:r>
            <a:r>
              <a:rPr lang="en-US" dirty="0" smtClean="0"/>
              <a:t>/client’s left clavicle and gradually moving up to the occiput. </a:t>
            </a:r>
          </a:p>
          <a:p>
            <a:pPr marL="514350" indent="-514350">
              <a:buAutoNum type="arabicPeriod"/>
            </a:pPr>
            <a:r>
              <a:rPr lang="en-US" dirty="0" smtClean="0"/>
              <a:t>Apply several sets of pumping and sweeping to the client’s face, starting near the chin and gradually moving out and up to the client’s forehead.</a:t>
            </a:r>
            <a:endParaRPr lang="en-US" dirty="0"/>
          </a:p>
        </p:txBody>
      </p:sp>
    </p:spTree>
    <p:extLst>
      <p:ext uri="{BB962C8B-B14F-4D97-AF65-F5344CB8AC3E}">
        <p14:creationId xmlns:p14="http://schemas.microsoft.com/office/powerpoint/2010/main" val="3061758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MLD for the UE:</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en-US" dirty="0" smtClean="0"/>
              <a:t>Supine Arm Drainage: </a:t>
            </a:r>
          </a:p>
          <a:p>
            <a:pPr marL="0" indent="0">
              <a:buNone/>
            </a:pPr>
            <a:r>
              <a:rPr lang="en-US" dirty="0" smtClean="0"/>
              <a:t>1.Use flat fingers to sweep the chest, starting near the client’s sternum and gradually moving to the right axilla.</a:t>
            </a:r>
          </a:p>
          <a:p>
            <a:pPr marL="0" indent="0">
              <a:buNone/>
            </a:pPr>
            <a:r>
              <a:rPr lang="en-US" dirty="0" smtClean="0"/>
              <a:t>2. Gently flex and extend the </a:t>
            </a:r>
            <a:r>
              <a:rPr lang="en-US" dirty="0" err="1" smtClean="0"/>
              <a:t>pt</a:t>
            </a:r>
            <a:r>
              <a:rPr lang="en-US" dirty="0" smtClean="0"/>
              <a:t>/client’s right shoulder and elbow several times.</a:t>
            </a:r>
          </a:p>
          <a:p>
            <a:pPr marL="0" indent="0">
              <a:buNone/>
            </a:pPr>
            <a:r>
              <a:rPr lang="en-US" dirty="0" smtClean="0"/>
              <a:t>3. Use flat fingers to sweep the right arm, starting at the axilla and gradually moving to the hand.</a:t>
            </a:r>
          </a:p>
          <a:p>
            <a:pPr marL="0" indent="0">
              <a:buNone/>
            </a:pPr>
            <a:r>
              <a:rPr lang="en-US" dirty="0" smtClean="0"/>
              <a:t>4. Use flat fingers to sweep the thorax, starting at the right axilla and moving down the right side of the rib cage. </a:t>
            </a:r>
          </a:p>
          <a:p>
            <a:pPr marL="0" indent="0">
              <a:buNone/>
            </a:pPr>
            <a:r>
              <a:rPr lang="en-US" dirty="0" smtClean="0"/>
              <a:t>5. Repeat steps 1-4 on the left side.</a:t>
            </a:r>
            <a:endParaRPr lang="en-US" dirty="0"/>
          </a:p>
        </p:txBody>
      </p:sp>
    </p:spTree>
    <p:extLst>
      <p:ext uri="{BB962C8B-B14F-4D97-AF65-F5344CB8AC3E}">
        <p14:creationId xmlns:p14="http://schemas.microsoft.com/office/powerpoint/2010/main" val="776248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MLD for the LE: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Supine leg drainage:</a:t>
            </a:r>
          </a:p>
          <a:p>
            <a:pPr marL="514350" indent="-514350">
              <a:buAutoNum type="arabicPeriod"/>
            </a:pPr>
            <a:r>
              <a:rPr lang="en-US" dirty="0" smtClean="0"/>
              <a:t>Elevate the </a:t>
            </a:r>
            <a:r>
              <a:rPr lang="en-US" dirty="0" err="1" smtClean="0"/>
              <a:t>pt</a:t>
            </a:r>
            <a:r>
              <a:rPr lang="en-US" dirty="0" smtClean="0"/>
              <a:t>/client’s left leg using a bolster or pillows. If possible, gently hold and support the client’s left foot and lower leg to rhythmically flex the hip and knee several times.</a:t>
            </a:r>
          </a:p>
          <a:p>
            <a:pPr marL="514350" indent="-514350">
              <a:buAutoNum type="arabicPeriod"/>
            </a:pPr>
            <a:r>
              <a:rPr lang="en-US" dirty="0" smtClean="0"/>
              <a:t>Use your palms or flat fingers to pump and sweep the </a:t>
            </a:r>
            <a:r>
              <a:rPr lang="en-US" dirty="0" err="1" smtClean="0"/>
              <a:t>pt</a:t>
            </a:r>
            <a:r>
              <a:rPr lang="en-US" dirty="0" smtClean="0"/>
              <a:t>/client’s left leg, starting at the medial thigh and gradually moving to the ankle.</a:t>
            </a:r>
          </a:p>
          <a:p>
            <a:pPr marL="514350" indent="-514350">
              <a:buAutoNum type="arabicPeriod"/>
            </a:pPr>
            <a:r>
              <a:rPr lang="en-US" dirty="0"/>
              <a:t> </a:t>
            </a:r>
            <a:r>
              <a:rPr lang="en-US" dirty="0" smtClean="0"/>
              <a:t>Repeat for the </a:t>
            </a:r>
            <a:r>
              <a:rPr lang="en-US" dirty="0" err="1" smtClean="0"/>
              <a:t>pt</a:t>
            </a:r>
            <a:r>
              <a:rPr lang="en-US" dirty="0" smtClean="0"/>
              <a:t>/client’s right leg.</a:t>
            </a:r>
            <a:endParaRPr lang="en-US" dirty="0"/>
          </a:p>
        </p:txBody>
      </p:sp>
    </p:spTree>
    <p:extLst>
      <p:ext uri="{BB962C8B-B14F-4D97-AF65-F5344CB8AC3E}">
        <p14:creationId xmlns:p14="http://schemas.microsoft.com/office/powerpoint/2010/main" val="1695420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ways to treat Edema:</a:t>
            </a:r>
            <a:endParaRPr lang="en-US" dirty="0"/>
          </a:p>
        </p:txBody>
      </p:sp>
      <p:sp>
        <p:nvSpPr>
          <p:cNvPr id="3" name="Content Placeholder 2"/>
          <p:cNvSpPr>
            <a:spLocks noGrp="1"/>
          </p:cNvSpPr>
          <p:nvPr>
            <p:ph idx="1"/>
          </p:nvPr>
        </p:nvSpPr>
        <p:spPr/>
        <p:txBody>
          <a:bodyPr/>
          <a:lstStyle/>
          <a:p>
            <a:r>
              <a:rPr lang="en-US" dirty="0" smtClean="0"/>
              <a:t>Intermittent compression unit</a:t>
            </a:r>
          </a:p>
          <a:p>
            <a:r>
              <a:rPr lang="en-US" dirty="0" smtClean="0"/>
              <a:t>Therapeutic exercise</a:t>
            </a:r>
          </a:p>
          <a:p>
            <a:r>
              <a:rPr lang="en-US" dirty="0" smtClean="0"/>
              <a:t>External elastic support or </a:t>
            </a:r>
            <a:r>
              <a:rPr lang="en-US" dirty="0" err="1" smtClean="0"/>
              <a:t>gradiant</a:t>
            </a:r>
            <a:r>
              <a:rPr lang="en-US" dirty="0" smtClean="0"/>
              <a:t> support garments</a:t>
            </a:r>
          </a:p>
          <a:p>
            <a:r>
              <a:rPr lang="en-US" dirty="0" smtClean="0"/>
              <a:t>Taping</a:t>
            </a:r>
          </a:p>
          <a:p>
            <a:r>
              <a:rPr lang="en-US" dirty="0" smtClean="0"/>
              <a:t>Aerobic exercise</a:t>
            </a:r>
          </a:p>
          <a:p>
            <a:r>
              <a:rPr lang="en-US" dirty="0" smtClean="0"/>
              <a:t>Aquatic exercise</a:t>
            </a:r>
            <a:endParaRPr lang="en-US" dirty="0"/>
          </a:p>
        </p:txBody>
      </p:sp>
    </p:spTree>
    <p:extLst>
      <p:ext uri="{BB962C8B-B14F-4D97-AF65-F5344CB8AC3E}">
        <p14:creationId xmlns:p14="http://schemas.microsoft.com/office/powerpoint/2010/main" val="427697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Braun M, Simonson S. Complementary Modalities. In: </a:t>
            </a:r>
            <a:r>
              <a:rPr lang="en-US" i="1" dirty="0" smtClean="0"/>
              <a:t>Introduction to Massage Therapy. 2</a:t>
            </a:r>
            <a:r>
              <a:rPr lang="en-US" i="1" baseline="30000" dirty="0" smtClean="0"/>
              <a:t>nd</a:t>
            </a:r>
            <a:r>
              <a:rPr lang="en-US" i="1" dirty="0" smtClean="0"/>
              <a:t> Ed. </a:t>
            </a:r>
            <a:r>
              <a:rPr lang="en-US" dirty="0" smtClean="0"/>
              <a:t>Baltimore, MD: 2008.</a:t>
            </a:r>
          </a:p>
          <a:p>
            <a:r>
              <a:rPr lang="en-US" dirty="0" smtClean="0"/>
              <a:t>Cohen B, Taylor J. The Lymphatic System and Body Defenses. In: </a:t>
            </a:r>
            <a:r>
              <a:rPr lang="en-US" i="1" dirty="0" err="1" smtClean="0"/>
              <a:t>Memmler’s</a:t>
            </a:r>
            <a:r>
              <a:rPr lang="en-US" i="1" dirty="0" smtClean="0"/>
              <a:t> Structure and Function of the Human Body</a:t>
            </a:r>
            <a:r>
              <a:rPr lang="en-US" dirty="0" smtClean="0"/>
              <a:t>. 8</a:t>
            </a:r>
            <a:r>
              <a:rPr lang="en-US" baseline="30000" dirty="0" smtClean="0"/>
              <a:t>th</a:t>
            </a:r>
            <a:r>
              <a:rPr lang="en-US" dirty="0" smtClean="0"/>
              <a:t> Ed. Baltimore, MD: 2005. </a:t>
            </a:r>
          </a:p>
          <a:p>
            <a:r>
              <a:rPr lang="en-US" dirty="0" smtClean="0"/>
              <a:t>Examining </a:t>
            </a:r>
            <a:r>
              <a:rPr lang="en-US" dirty="0"/>
              <a:t>Lymphatic Drainage?. </a:t>
            </a:r>
            <a:r>
              <a:rPr lang="en-US" i="1" dirty="0"/>
              <a:t>Tampa Bay Wellness</a:t>
            </a:r>
            <a:r>
              <a:rPr lang="en-US" dirty="0"/>
              <a:t> [serial online]. September 2010;25(9):18. Available from: Alt </a:t>
            </a:r>
            <a:r>
              <a:rPr lang="en-US" dirty="0" err="1"/>
              <a:t>HealthWatch</a:t>
            </a:r>
            <a:r>
              <a:rPr lang="en-US" dirty="0"/>
              <a:t>, Ipswich, MA. Accessed June 6, 2012</a:t>
            </a:r>
            <a:r>
              <a:rPr lang="en-US" dirty="0" smtClean="0"/>
              <a:t>.</a:t>
            </a:r>
          </a:p>
          <a:p>
            <a:r>
              <a:rPr lang="en-US" dirty="0" smtClean="0"/>
              <a:t>Horning </a:t>
            </a:r>
            <a:r>
              <a:rPr lang="en-US" dirty="0"/>
              <a:t>K, </a:t>
            </a:r>
            <a:r>
              <a:rPr lang="en-US" dirty="0" err="1"/>
              <a:t>Guhde</a:t>
            </a:r>
            <a:r>
              <a:rPr lang="en-US" dirty="0"/>
              <a:t> J. Lymphedema: an under-treated problem. </a:t>
            </a:r>
            <a:r>
              <a:rPr lang="en-US" i="1" dirty="0"/>
              <a:t>MEDSURG Nursing</a:t>
            </a:r>
            <a:r>
              <a:rPr lang="en-US" dirty="0"/>
              <a:t> [serial online]. July 2007;16(4):221-228. Available from: CINAHL with Full Text, Ipswich, MA. Accessed June 6, 2012.</a:t>
            </a:r>
          </a:p>
          <a:p>
            <a:r>
              <a:rPr lang="en-US" dirty="0" err="1" smtClean="0"/>
              <a:t>Lymphoedema</a:t>
            </a:r>
            <a:r>
              <a:rPr lang="en-US" dirty="0"/>
              <a:t>... what is it exactly?. </a:t>
            </a:r>
            <a:r>
              <a:rPr lang="en-US" i="1" dirty="0"/>
              <a:t>British Journal Of Community Nursing</a:t>
            </a:r>
            <a:r>
              <a:rPr lang="en-US" dirty="0"/>
              <a:t> [serial online]. September 3, 2011;:4-10. Available from: CINAHL with Full Text, Ipswich, MA. Accessed June 6, 2012</a:t>
            </a:r>
            <a:r>
              <a:rPr lang="en-US" dirty="0" smtClean="0"/>
              <a:t>.</a:t>
            </a:r>
          </a:p>
          <a:p>
            <a:r>
              <a:rPr lang="en-US" dirty="0" smtClean="0"/>
              <a:t>O’Sullivan S, Schmitz T. Vascular</a:t>
            </a:r>
            <a:r>
              <a:rPr lang="en-US" dirty="0"/>
              <a:t>, Lymphatic, and Integumentary Disorders</a:t>
            </a:r>
            <a:r>
              <a:rPr lang="en-US" dirty="0" smtClean="0"/>
              <a:t>. In: </a:t>
            </a:r>
            <a:r>
              <a:rPr lang="en-US" i="1" dirty="0" smtClean="0"/>
              <a:t>Physical Rehabilitation. </a:t>
            </a:r>
            <a:r>
              <a:rPr lang="en-US" dirty="0" smtClean="0"/>
              <a:t>5</a:t>
            </a:r>
            <a:r>
              <a:rPr lang="en-US" baseline="30000" dirty="0" smtClean="0"/>
              <a:t>th</a:t>
            </a:r>
            <a:r>
              <a:rPr lang="en-US" dirty="0" smtClean="0"/>
              <a:t> Ed. Philadelphia, PA.</a:t>
            </a:r>
            <a:endParaRPr lang="en-US" dirty="0" smtClean="0"/>
          </a:p>
          <a:p>
            <a:endParaRPr lang="en-US" dirty="0" smtClean="0"/>
          </a:p>
          <a:p>
            <a:endParaRPr lang="en-US" dirty="0"/>
          </a:p>
        </p:txBody>
      </p:sp>
    </p:spTree>
    <p:extLst>
      <p:ext uri="{BB962C8B-B14F-4D97-AF65-F5344CB8AC3E}">
        <p14:creationId xmlns:p14="http://schemas.microsoft.com/office/powerpoint/2010/main" val="71450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Lymphatic System:</a:t>
            </a:r>
            <a:endParaRPr lang="en-US" dirty="0"/>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76601" y="1371600"/>
            <a:ext cx="2971800" cy="5257799"/>
          </a:xfrm>
        </p:spPr>
      </p:pic>
    </p:spTree>
    <p:extLst>
      <p:ext uri="{BB962C8B-B14F-4D97-AF65-F5344CB8AC3E}">
        <p14:creationId xmlns:p14="http://schemas.microsoft.com/office/powerpoint/2010/main" val="249786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Lymphatic System</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	</a:t>
            </a:r>
            <a:r>
              <a:rPr lang="en-US" b="1" dirty="0" smtClean="0"/>
              <a:t>The </a:t>
            </a:r>
            <a:r>
              <a:rPr lang="en-US" b="1" dirty="0"/>
              <a:t>lymphatic system </a:t>
            </a:r>
            <a:r>
              <a:rPr lang="en-US" dirty="0"/>
              <a:t>is a one-way drainage</a:t>
            </a:r>
          </a:p>
          <a:p>
            <a:pPr marL="0" indent="0">
              <a:buNone/>
            </a:pPr>
            <a:r>
              <a:rPr lang="en-US" dirty="0"/>
              <a:t>system that extends throughout the </a:t>
            </a:r>
            <a:r>
              <a:rPr lang="en-US" dirty="0" smtClean="0"/>
              <a:t>body, returning </a:t>
            </a:r>
            <a:r>
              <a:rPr lang="en-US" dirty="0"/>
              <a:t>lymph fluid to the </a:t>
            </a:r>
            <a:r>
              <a:rPr lang="en-US" dirty="0" smtClean="0"/>
              <a:t>heart</a:t>
            </a:r>
            <a:r>
              <a:rPr lang="en-US" dirty="0"/>
              <a:t> </a:t>
            </a:r>
            <a:r>
              <a:rPr lang="en-US" dirty="0" smtClean="0"/>
              <a:t>through </a:t>
            </a:r>
            <a:r>
              <a:rPr lang="en-US" dirty="0"/>
              <a:t>a network of lymphatic vessels </a:t>
            </a:r>
            <a:r>
              <a:rPr lang="en-US" dirty="0" smtClean="0"/>
              <a:t>and lymph nodes. The lymphatic system cleans and filters cellular waste debris, and pathogens from the interstitial fluid. </a:t>
            </a:r>
          </a:p>
          <a:p>
            <a:pPr marL="0" indent="0">
              <a:buNone/>
            </a:pPr>
            <a:r>
              <a:rPr lang="en-US" dirty="0"/>
              <a:t>	</a:t>
            </a:r>
            <a:r>
              <a:rPr lang="en-US" dirty="0" smtClean="0"/>
              <a:t>Eventually the system of lymphatic vessels end at one of two ducts, right or thoracic, that drain the cleaned and filtered lymph directly into the bloodstream and into the </a:t>
            </a:r>
            <a:r>
              <a:rPr lang="en-US" dirty="0" smtClean="0"/>
              <a:t>heart. The </a:t>
            </a:r>
            <a:r>
              <a:rPr lang="en-US" dirty="0"/>
              <a:t>lymphatic system </a:t>
            </a:r>
            <a:r>
              <a:rPr lang="en-US" dirty="0" smtClean="0"/>
              <a:t>works </a:t>
            </a:r>
            <a:r>
              <a:rPr lang="en-US" dirty="0"/>
              <a:t>with the </a:t>
            </a:r>
            <a:r>
              <a:rPr lang="en-US" dirty="0" smtClean="0"/>
              <a:t>circulatory system </a:t>
            </a:r>
            <a:r>
              <a:rPr lang="en-US" dirty="0"/>
              <a:t>to deliver nutrients, oxygen, </a:t>
            </a:r>
            <a:r>
              <a:rPr lang="en-US" dirty="0" smtClean="0"/>
              <a:t>and hormones from </a:t>
            </a:r>
            <a:r>
              <a:rPr lang="en-US" dirty="0"/>
              <a:t>the blood to the cells.</a:t>
            </a:r>
          </a:p>
          <a:p>
            <a:endParaRPr lang="en-US" dirty="0"/>
          </a:p>
        </p:txBody>
      </p:sp>
    </p:spTree>
    <p:extLst>
      <p:ext uri="{BB962C8B-B14F-4D97-AF65-F5344CB8AC3E}">
        <p14:creationId xmlns:p14="http://schemas.microsoft.com/office/powerpoint/2010/main" val="3006126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the Lymphatic System</a:t>
            </a:r>
            <a:endParaRPr lang="en-US" dirty="0"/>
          </a:p>
        </p:txBody>
      </p:sp>
      <p:sp>
        <p:nvSpPr>
          <p:cNvPr id="3" name="Content Placeholder 2"/>
          <p:cNvSpPr>
            <a:spLocks noGrp="1"/>
          </p:cNvSpPr>
          <p:nvPr>
            <p:ph idx="1"/>
          </p:nvPr>
        </p:nvSpPr>
        <p:spPr/>
        <p:txBody>
          <a:bodyPr/>
          <a:lstStyle/>
          <a:p>
            <a:r>
              <a:rPr lang="en-US" dirty="0" smtClean="0"/>
              <a:t>Fluid balance</a:t>
            </a:r>
          </a:p>
          <a:p>
            <a:r>
              <a:rPr lang="en-US" dirty="0" smtClean="0"/>
              <a:t>Protection from infection</a:t>
            </a:r>
          </a:p>
          <a:p>
            <a:r>
              <a:rPr lang="en-US" dirty="0" smtClean="0"/>
              <a:t>Absorption of fats</a:t>
            </a:r>
            <a:endParaRPr lang="en-US" dirty="0"/>
          </a:p>
        </p:txBody>
      </p:sp>
    </p:spTree>
    <p:extLst>
      <p:ext uri="{BB962C8B-B14F-4D97-AF65-F5344CB8AC3E}">
        <p14:creationId xmlns:p14="http://schemas.microsoft.com/office/powerpoint/2010/main" val="62018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lymph travels:</a:t>
            </a:r>
            <a:endParaRPr lang="en-US" dirty="0"/>
          </a:p>
        </p:txBody>
      </p:sp>
      <p:sp>
        <p:nvSpPr>
          <p:cNvPr id="3" name="Content Placeholder 2"/>
          <p:cNvSpPr>
            <a:spLocks noGrp="1"/>
          </p:cNvSpPr>
          <p:nvPr>
            <p:ph idx="1"/>
          </p:nvPr>
        </p:nvSpPr>
        <p:spPr/>
        <p:txBody>
          <a:bodyPr/>
          <a:lstStyle/>
          <a:p>
            <a:pPr marL="0" indent="0">
              <a:buNone/>
            </a:pPr>
            <a:r>
              <a:rPr lang="en-US" dirty="0" err="1" smtClean="0"/>
              <a:t>Plasma</a:t>
            </a:r>
            <a:r>
              <a:rPr lang="en-US" dirty="0" err="1" smtClean="0">
                <a:sym typeface="Wingdings" pitchFamily="2" charset="2"/>
              </a:rPr>
              <a:t>TissuesCellsLymphatic</a:t>
            </a:r>
            <a:r>
              <a:rPr lang="en-US" dirty="0" smtClean="0">
                <a:sym typeface="Wingdings" pitchFamily="2" charset="2"/>
              </a:rPr>
              <a:t> </a:t>
            </a:r>
            <a:r>
              <a:rPr lang="en-US" dirty="0" err="1" smtClean="0">
                <a:sym typeface="Wingdings" pitchFamily="2" charset="2"/>
              </a:rPr>
              <a:t>capillariesAfferent</a:t>
            </a:r>
            <a:r>
              <a:rPr lang="en-US" dirty="0" smtClean="0">
                <a:sym typeface="Wingdings" pitchFamily="2" charset="2"/>
              </a:rPr>
              <a:t> lymphatic vessels</a:t>
            </a:r>
          </a:p>
          <a:p>
            <a:pPr marL="0" indent="0">
              <a:buNone/>
            </a:pPr>
            <a:r>
              <a:rPr lang="en-US" dirty="0" smtClean="0">
                <a:sym typeface="Wingdings" pitchFamily="2" charset="2"/>
              </a:rPr>
              <a:t>Lymph </a:t>
            </a:r>
            <a:r>
              <a:rPr lang="en-US" dirty="0" err="1" smtClean="0">
                <a:sym typeface="Wingdings" pitchFamily="2" charset="2"/>
              </a:rPr>
              <a:t>NodesEfferent</a:t>
            </a:r>
            <a:r>
              <a:rPr lang="en-US" dirty="0" smtClean="0">
                <a:sym typeface="Wingdings" pitchFamily="2" charset="2"/>
              </a:rPr>
              <a:t> lymphatic vessels</a:t>
            </a:r>
          </a:p>
          <a:p>
            <a:pPr marL="0" indent="0">
              <a:buNone/>
            </a:pPr>
            <a:r>
              <a:rPr lang="en-US" dirty="0" smtClean="0">
                <a:sym typeface="Wingdings" pitchFamily="2" charset="2"/>
              </a:rPr>
              <a:t>Drainage </a:t>
            </a:r>
            <a:r>
              <a:rPr lang="en-US" dirty="0" err="1" smtClean="0">
                <a:sym typeface="Wingdings" pitchFamily="2" charset="2"/>
              </a:rPr>
              <a:t>systemsCirculatory</a:t>
            </a:r>
            <a:r>
              <a:rPr lang="en-US" dirty="0" smtClean="0">
                <a:sym typeface="Wingdings" pitchFamily="2" charset="2"/>
              </a:rPr>
              <a:t> </a:t>
            </a:r>
            <a:r>
              <a:rPr lang="en-US" dirty="0" err="1" smtClean="0">
                <a:sym typeface="Wingdings" pitchFamily="2" charset="2"/>
              </a:rPr>
              <a:t>System</a:t>
            </a:r>
            <a:r>
              <a:rPr lang="en-US" dirty="0" err="1" smtClean="0">
                <a:sym typeface="Wingdings" pitchFamily="2" charset="2"/>
              </a:rPr>
              <a:t>Plasma</a:t>
            </a:r>
            <a:endParaRPr lang="en-US" dirty="0"/>
          </a:p>
        </p:txBody>
      </p:sp>
    </p:spTree>
    <p:extLst>
      <p:ext uri="{BB962C8B-B14F-4D97-AF65-F5344CB8AC3E}">
        <p14:creationId xmlns:p14="http://schemas.microsoft.com/office/powerpoint/2010/main" val="115621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Lymph Nodes</a:t>
            </a:r>
            <a:endParaRPr lang="en-US" dirty="0"/>
          </a:p>
        </p:txBody>
      </p:sp>
      <p:sp>
        <p:nvSpPr>
          <p:cNvPr id="6" name="Content Placeholder 5"/>
          <p:cNvSpPr>
            <a:spLocks noGrp="1"/>
          </p:cNvSpPr>
          <p:nvPr>
            <p:ph sz="half" idx="1"/>
          </p:nvPr>
        </p:nvSpPr>
        <p:spPr/>
        <p:txBody>
          <a:bodyPr/>
          <a:lstStyle/>
          <a:p>
            <a:pPr marL="0" indent="0">
              <a:buNone/>
            </a:pPr>
            <a:r>
              <a:rPr lang="en-US" dirty="0"/>
              <a:t>There are between 600-700 lymph nodes present in the average human </a:t>
            </a:r>
            <a:r>
              <a:rPr lang="en-US" dirty="0" smtClean="0"/>
              <a:t>body. Lymph nodes are designed to filter lymph once it is drained from the tissues. They are the sites where lymphocytes multiply and work to fight off foreign organisms.</a:t>
            </a:r>
          </a:p>
        </p:txBody>
      </p:sp>
      <p:pic>
        <p:nvPicPr>
          <p:cNvPr id="8" name="Content Placeholder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48200" y="2059409"/>
            <a:ext cx="4038600" cy="3607545"/>
          </a:xfrm>
        </p:spPr>
      </p:pic>
    </p:spTree>
    <p:extLst>
      <p:ext uri="{BB962C8B-B14F-4D97-AF65-F5344CB8AC3E}">
        <p14:creationId xmlns:p14="http://schemas.microsoft.com/office/powerpoint/2010/main" val="3609528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Lymph Nodes</a:t>
            </a:r>
            <a:endParaRPr lang="en-US" dirty="0"/>
          </a:p>
        </p:txBody>
      </p:sp>
      <p:sp>
        <p:nvSpPr>
          <p:cNvPr id="6" name="Content Placeholder 5"/>
          <p:cNvSpPr>
            <a:spLocks noGrp="1"/>
          </p:cNvSpPr>
          <p:nvPr>
            <p:ph sz="half" idx="1"/>
          </p:nvPr>
        </p:nvSpPr>
        <p:spPr/>
        <p:txBody>
          <a:bodyPr/>
          <a:lstStyle/>
          <a:p>
            <a:r>
              <a:rPr lang="en-US" dirty="0" smtClean="0"/>
              <a:t>Cervical Nodes</a:t>
            </a:r>
          </a:p>
          <a:p>
            <a:r>
              <a:rPr lang="en-US" dirty="0" smtClean="0"/>
              <a:t>Axillary Nodes</a:t>
            </a:r>
          </a:p>
          <a:p>
            <a:r>
              <a:rPr lang="en-US" dirty="0" smtClean="0"/>
              <a:t>Tracheobronchial nodes</a:t>
            </a:r>
          </a:p>
          <a:p>
            <a:r>
              <a:rPr lang="en-US" dirty="0" smtClean="0"/>
              <a:t>Mesenteric</a:t>
            </a:r>
          </a:p>
          <a:p>
            <a:r>
              <a:rPr lang="en-US" dirty="0" smtClean="0"/>
              <a:t>Inguinal nodes</a:t>
            </a:r>
            <a:endParaRPr lang="en-US" dirty="0"/>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81372" y="1600200"/>
            <a:ext cx="2572255" cy="4525963"/>
          </a:xfrm>
        </p:spPr>
      </p:pic>
    </p:spTree>
    <p:extLst>
      <p:ext uri="{BB962C8B-B14F-4D97-AF65-F5344CB8AC3E}">
        <p14:creationId xmlns:p14="http://schemas.microsoft.com/office/powerpoint/2010/main" val="70675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Lymphatic drainage pathways:</a:t>
            </a:r>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257800" y="2971800"/>
            <a:ext cx="2257425" cy="1905000"/>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447800" y="2971800"/>
            <a:ext cx="2257425" cy="1905000"/>
          </a:xfrm>
        </p:spPr>
      </p:pic>
    </p:spTree>
    <p:extLst>
      <p:ext uri="{BB962C8B-B14F-4D97-AF65-F5344CB8AC3E}">
        <p14:creationId xmlns:p14="http://schemas.microsoft.com/office/powerpoint/2010/main" val="1100607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TotalTime>
  <Words>1523</Words>
  <Application>Microsoft Office PowerPoint</Application>
  <PresentationFormat>On-screen Show (4:3)</PresentationFormat>
  <Paragraphs>172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Manual Lymphatic Drainage</vt:lpstr>
      <vt:lpstr>OBJECTIVES:</vt:lpstr>
      <vt:lpstr>The Lymphatic System:</vt:lpstr>
      <vt:lpstr>The Lymphatic System</vt:lpstr>
      <vt:lpstr>Functions of the Lymphatic System</vt:lpstr>
      <vt:lpstr>How lymph travels:</vt:lpstr>
      <vt:lpstr>Lymph Nodes</vt:lpstr>
      <vt:lpstr>Major Lymph Nodes</vt:lpstr>
      <vt:lpstr>Lymphatic drainage pathways:</vt:lpstr>
      <vt:lpstr>Lymphatic drainage pathways:</vt:lpstr>
      <vt:lpstr>Lymphedema</vt:lpstr>
      <vt:lpstr>Classifications of Lymphedema:</vt:lpstr>
      <vt:lpstr>Causes of Lymphedema</vt:lpstr>
      <vt:lpstr>Clinical Presentation of lymphedema:</vt:lpstr>
      <vt:lpstr>Problems associated with lymphedema:</vt:lpstr>
      <vt:lpstr>Aggravating factors to avoid</vt:lpstr>
      <vt:lpstr>Risk Reduction:</vt:lpstr>
      <vt:lpstr>The movement of lymph is assisted by:</vt:lpstr>
      <vt:lpstr>Define Manual Lymphatic Drainage (MLD):</vt:lpstr>
      <vt:lpstr>Benefits of MLD: </vt:lpstr>
      <vt:lpstr>Contraindications of MLD:</vt:lpstr>
      <vt:lpstr>Massage strokes</vt:lpstr>
      <vt:lpstr>Basic MLD for the Head and Neck:</vt:lpstr>
      <vt:lpstr>Basic MLD for the UE:</vt:lpstr>
      <vt:lpstr>Basic MLD for the LE:</vt:lpstr>
      <vt:lpstr>Other ways to treat Edema:</vt:lpstr>
      <vt:lpstr>Works Cited:</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Lymphatic Drainage Massage</dc:title>
  <dc:creator>Dee</dc:creator>
  <cp:lastModifiedBy>Dee</cp:lastModifiedBy>
  <cp:revision>58</cp:revision>
  <cp:lastPrinted>2012-06-07T06:21:34Z</cp:lastPrinted>
  <dcterms:created xsi:type="dcterms:W3CDTF">2012-06-03T23:11:01Z</dcterms:created>
  <dcterms:modified xsi:type="dcterms:W3CDTF">2012-06-07T12:07:33Z</dcterms:modified>
</cp:coreProperties>
</file>