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77" r:id="rId10"/>
    <p:sldId id="265" r:id="rId11"/>
    <p:sldId id="266" r:id="rId12"/>
    <p:sldId id="267" r:id="rId13"/>
    <p:sldId id="276" r:id="rId14"/>
    <p:sldId id="268" r:id="rId15"/>
    <p:sldId id="271" r:id="rId16"/>
    <p:sldId id="272" r:id="rId17"/>
    <p:sldId id="273" r:id="rId18"/>
    <p:sldId id="274" r:id="rId19"/>
    <p:sldId id="278" r:id="rId20"/>
    <p:sldId id="279" r:id="rId21"/>
    <p:sldId id="280" r:id="rId22"/>
    <p:sldId id="281"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111" d="100"/>
          <a:sy n="111" d="100"/>
        </p:scale>
        <p:origin x="-162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FD1259-2500-4CE0-A33B-FB853765AAB6}"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743A6-B368-431B-9AD7-BE1D9E67E879}" type="slidenum">
              <a:rPr lang="en-US" smtClean="0"/>
              <a:t>‹#›</a:t>
            </a:fld>
            <a:endParaRPr lang="en-US"/>
          </a:p>
        </p:txBody>
      </p:sp>
    </p:spTree>
    <p:extLst>
      <p:ext uri="{BB962C8B-B14F-4D97-AF65-F5344CB8AC3E}">
        <p14:creationId xmlns:p14="http://schemas.microsoft.com/office/powerpoint/2010/main" val="68984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D1259-2500-4CE0-A33B-FB853765AAB6}"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743A6-B368-431B-9AD7-BE1D9E67E879}" type="slidenum">
              <a:rPr lang="en-US" smtClean="0"/>
              <a:t>‹#›</a:t>
            </a:fld>
            <a:endParaRPr lang="en-US"/>
          </a:p>
        </p:txBody>
      </p:sp>
    </p:spTree>
    <p:extLst>
      <p:ext uri="{BB962C8B-B14F-4D97-AF65-F5344CB8AC3E}">
        <p14:creationId xmlns:p14="http://schemas.microsoft.com/office/powerpoint/2010/main" val="281222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D1259-2500-4CE0-A33B-FB853765AAB6}"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743A6-B368-431B-9AD7-BE1D9E67E879}" type="slidenum">
              <a:rPr lang="en-US" smtClean="0"/>
              <a:t>‹#›</a:t>
            </a:fld>
            <a:endParaRPr lang="en-US"/>
          </a:p>
        </p:txBody>
      </p:sp>
    </p:spTree>
    <p:extLst>
      <p:ext uri="{BB962C8B-B14F-4D97-AF65-F5344CB8AC3E}">
        <p14:creationId xmlns:p14="http://schemas.microsoft.com/office/powerpoint/2010/main" val="8835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D1259-2500-4CE0-A33B-FB853765AAB6}"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743A6-B368-431B-9AD7-BE1D9E67E879}" type="slidenum">
              <a:rPr lang="en-US" smtClean="0"/>
              <a:t>‹#›</a:t>
            </a:fld>
            <a:endParaRPr lang="en-US"/>
          </a:p>
        </p:txBody>
      </p:sp>
    </p:spTree>
    <p:extLst>
      <p:ext uri="{BB962C8B-B14F-4D97-AF65-F5344CB8AC3E}">
        <p14:creationId xmlns:p14="http://schemas.microsoft.com/office/powerpoint/2010/main" val="381901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D1259-2500-4CE0-A33B-FB853765AAB6}"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743A6-B368-431B-9AD7-BE1D9E67E879}" type="slidenum">
              <a:rPr lang="en-US" smtClean="0"/>
              <a:t>‹#›</a:t>
            </a:fld>
            <a:endParaRPr lang="en-US"/>
          </a:p>
        </p:txBody>
      </p:sp>
    </p:spTree>
    <p:extLst>
      <p:ext uri="{BB962C8B-B14F-4D97-AF65-F5344CB8AC3E}">
        <p14:creationId xmlns:p14="http://schemas.microsoft.com/office/powerpoint/2010/main" val="221809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FD1259-2500-4CE0-A33B-FB853765AAB6}"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743A6-B368-431B-9AD7-BE1D9E67E879}" type="slidenum">
              <a:rPr lang="en-US" smtClean="0"/>
              <a:t>‹#›</a:t>
            </a:fld>
            <a:endParaRPr lang="en-US"/>
          </a:p>
        </p:txBody>
      </p:sp>
    </p:spTree>
    <p:extLst>
      <p:ext uri="{BB962C8B-B14F-4D97-AF65-F5344CB8AC3E}">
        <p14:creationId xmlns:p14="http://schemas.microsoft.com/office/powerpoint/2010/main" val="251879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D1259-2500-4CE0-A33B-FB853765AAB6}" type="datetimeFigureOut">
              <a:rPr lang="en-US" smtClean="0"/>
              <a:t>11/25/2012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1743A6-B368-431B-9AD7-BE1D9E67E879}" type="slidenum">
              <a:rPr lang="en-US" smtClean="0"/>
              <a:t>‹#›</a:t>
            </a:fld>
            <a:endParaRPr lang="en-US"/>
          </a:p>
        </p:txBody>
      </p:sp>
    </p:spTree>
    <p:extLst>
      <p:ext uri="{BB962C8B-B14F-4D97-AF65-F5344CB8AC3E}">
        <p14:creationId xmlns:p14="http://schemas.microsoft.com/office/powerpoint/2010/main" val="334161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FD1259-2500-4CE0-A33B-FB853765AAB6}" type="datetimeFigureOut">
              <a:rPr lang="en-US" smtClean="0"/>
              <a:t>11/25/2012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1743A6-B368-431B-9AD7-BE1D9E67E879}" type="slidenum">
              <a:rPr lang="en-US" smtClean="0"/>
              <a:t>‹#›</a:t>
            </a:fld>
            <a:endParaRPr lang="en-US"/>
          </a:p>
        </p:txBody>
      </p:sp>
    </p:spTree>
    <p:extLst>
      <p:ext uri="{BB962C8B-B14F-4D97-AF65-F5344CB8AC3E}">
        <p14:creationId xmlns:p14="http://schemas.microsoft.com/office/powerpoint/2010/main" val="163563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D1259-2500-4CE0-A33B-FB853765AAB6}" type="datetimeFigureOut">
              <a:rPr lang="en-US" smtClean="0"/>
              <a:t>11/25/2012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1743A6-B368-431B-9AD7-BE1D9E67E879}" type="slidenum">
              <a:rPr lang="en-US" smtClean="0"/>
              <a:t>‹#›</a:t>
            </a:fld>
            <a:endParaRPr lang="en-US"/>
          </a:p>
        </p:txBody>
      </p:sp>
    </p:spTree>
    <p:extLst>
      <p:ext uri="{BB962C8B-B14F-4D97-AF65-F5344CB8AC3E}">
        <p14:creationId xmlns:p14="http://schemas.microsoft.com/office/powerpoint/2010/main" val="264250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D1259-2500-4CE0-A33B-FB853765AAB6}"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743A6-B368-431B-9AD7-BE1D9E67E879}" type="slidenum">
              <a:rPr lang="en-US" smtClean="0"/>
              <a:t>‹#›</a:t>
            </a:fld>
            <a:endParaRPr lang="en-US"/>
          </a:p>
        </p:txBody>
      </p:sp>
    </p:spTree>
    <p:extLst>
      <p:ext uri="{BB962C8B-B14F-4D97-AF65-F5344CB8AC3E}">
        <p14:creationId xmlns:p14="http://schemas.microsoft.com/office/powerpoint/2010/main" val="420007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D1259-2500-4CE0-A33B-FB853765AAB6}"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743A6-B368-431B-9AD7-BE1D9E67E879}" type="slidenum">
              <a:rPr lang="en-US" smtClean="0"/>
              <a:t>‹#›</a:t>
            </a:fld>
            <a:endParaRPr lang="en-US"/>
          </a:p>
        </p:txBody>
      </p:sp>
    </p:spTree>
    <p:extLst>
      <p:ext uri="{BB962C8B-B14F-4D97-AF65-F5344CB8AC3E}">
        <p14:creationId xmlns:p14="http://schemas.microsoft.com/office/powerpoint/2010/main" val="67358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D1259-2500-4CE0-A33B-FB853765AAB6}" type="datetimeFigureOut">
              <a:rPr lang="en-US" smtClean="0"/>
              <a:t>11/25/2012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743A6-B368-431B-9AD7-BE1D9E67E879}" type="slidenum">
              <a:rPr lang="en-US" smtClean="0"/>
              <a:t>‹#›</a:t>
            </a:fld>
            <a:endParaRPr lang="en-US"/>
          </a:p>
        </p:txBody>
      </p:sp>
    </p:spTree>
    <p:extLst>
      <p:ext uri="{BB962C8B-B14F-4D97-AF65-F5344CB8AC3E}">
        <p14:creationId xmlns:p14="http://schemas.microsoft.com/office/powerpoint/2010/main" val="57835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hyperlink" Target="http://www.hindawi.com/journals/pd/2012/391946/" TargetMode="External"/><Relationship Id="rId2" Type="http://schemas.openxmlformats.org/officeDocument/2006/relationships/hyperlink" Target="http://www.lsvtglobal.com/" TargetMode="External"/><Relationship Id="rId1" Type="http://schemas.openxmlformats.org/officeDocument/2006/relationships/slideLayout" Target="../slideLayouts/slideLayout2.xml"/><Relationship Id="rId4" Type="http://schemas.openxmlformats.org/officeDocument/2006/relationships/hyperlink" Target="https://www.youtube.com/watch?v=3jPEtanYmI0&amp;feature=relat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Parkinson’s Disease:</a:t>
            </a:r>
            <a:br>
              <a:rPr lang="en-US" dirty="0" smtClean="0"/>
            </a:br>
            <a:r>
              <a:rPr lang="en-US" dirty="0" smtClean="0"/>
              <a:t>Think BIG!</a:t>
            </a:r>
            <a:br>
              <a:rPr lang="en-US" dirty="0" smtClean="0"/>
            </a:br>
            <a:endParaRPr lang="en-US" dirty="0"/>
          </a:p>
        </p:txBody>
      </p:sp>
      <p:sp>
        <p:nvSpPr>
          <p:cNvPr id="5" name="TextBox 4"/>
          <p:cNvSpPr txBox="1"/>
          <p:nvPr/>
        </p:nvSpPr>
        <p:spPr>
          <a:xfrm>
            <a:off x="3886200" y="5867400"/>
            <a:ext cx="1815521" cy="369332"/>
          </a:xfrm>
          <a:prstGeom prst="rect">
            <a:avLst/>
          </a:prstGeom>
          <a:noFill/>
        </p:spPr>
        <p:txBody>
          <a:bodyPr wrap="square" rtlCol="0">
            <a:spAutoFit/>
          </a:bodyPr>
          <a:lstStyle/>
          <a:p>
            <a:r>
              <a:rPr lang="en-US" dirty="0" smtClean="0">
                <a:solidFill>
                  <a:schemeClr val="tx1">
                    <a:lumMod val="75000"/>
                    <a:lumOff val="25000"/>
                  </a:schemeClr>
                </a:solidFill>
              </a:rPr>
              <a:t>Tasha </a:t>
            </a:r>
            <a:r>
              <a:rPr lang="en-US" dirty="0" err="1" smtClean="0">
                <a:solidFill>
                  <a:schemeClr val="tx1">
                    <a:lumMod val="75000"/>
                    <a:lumOff val="25000"/>
                  </a:schemeClr>
                </a:solidFill>
              </a:rPr>
              <a:t>Kelsch</a:t>
            </a:r>
            <a:endParaRPr lang="en-US" dirty="0">
              <a:solidFill>
                <a:schemeClr val="tx1">
                  <a:lumMod val="75000"/>
                  <a:lumOff val="25000"/>
                </a:schemeClr>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524000"/>
            <a:ext cx="4267200" cy="3962400"/>
          </a:xfrm>
        </p:spPr>
      </p:pic>
    </p:spTree>
    <p:extLst>
      <p:ext uri="{BB962C8B-B14F-4D97-AF65-F5344CB8AC3E}">
        <p14:creationId xmlns:p14="http://schemas.microsoft.com/office/powerpoint/2010/main" val="3693112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lstStyle/>
          <a:p>
            <a:r>
              <a:rPr lang="en-US" i="1" dirty="0" smtClean="0"/>
              <a:t>Comparing Exercise in Parkinson’s Disease:The Berlin LSVT BIG Study. -</a:t>
            </a:r>
            <a:r>
              <a:rPr lang="en-US" dirty="0" smtClean="0"/>
              <a:t>Movement Disorders Vol. 25 No. 12, 2010</a:t>
            </a:r>
          </a:p>
          <a:p>
            <a:r>
              <a:rPr lang="en-US" i="1" dirty="0" smtClean="0"/>
              <a:t>Training BIG to move faster: The application of the speed-amplitude relation as a rehabilitation strategy for people with Parkinson’s disease. – </a:t>
            </a:r>
            <a:r>
              <a:rPr lang="en-US" dirty="0" smtClean="0"/>
              <a:t>Experimental Brain Research </a:t>
            </a:r>
            <a:r>
              <a:rPr lang="en-US" dirty="0" err="1" smtClean="0"/>
              <a:t>Vol</a:t>
            </a:r>
            <a:r>
              <a:rPr lang="en-US" dirty="0" smtClean="0"/>
              <a:t> 167 December 2005</a:t>
            </a:r>
            <a:endParaRPr lang="en-US" dirty="0"/>
          </a:p>
        </p:txBody>
      </p:sp>
    </p:spTree>
    <p:extLst>
      <p:ext uri="{BB962C8B-B14F-4D97-AF65-F5344CB8AC3E}">
        <p14:creationId xmlns:p14="http://schemas.microsoft.com/office/powerpoint/2010/main" val="1593474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Research Article: </a:t>
            </a:r>
            <a:r>
              <a:rPr lang="en-US" i="1" dirty="0"/>
              <a:t>Comparing Exercise in Parkinson’s Disease:The Berlin LSVT BIG Study. </a:t>
            </a:r>
            <a:endParaRPr lang="en-US" i="1" dirty="0" smtClean="0"/>
          </a:p>
          <a:p>
            <a:r>
              <a:rPr lang="en-US" b="1" dirty="0" smtClean="0"/>
              <a:t>Subjects: </a:t>
            </a:r>
            <a:r>
              <a:rPr lang="en-US" dirty="0" smtClean="0"/>
              <a:t>60 patients with mild to moderate PD </a:t>
            </a:r>
          </a:p>
          <a:p>
            <a:r>
              <a:rPr lang="en-US" b="1" dirty="0" smtClean="0"/>
              <a:t>Methods: </a:t>
            </a:r>
            <a:r>
              <a:rPr lang="en-US" dirty="0" smtClean="0"/>
              <a:t>Patients were randomly assigned to receive either one-to-one training (BIG), group training of </a:t>
            </a:r>
            <a:r>
              <a:rPr lang="en-US" dirty="0" err="1" smtClean="0"/>
              <a:t>nordic</a:t>
            </a:r>
            <a:r>
              <a:rPr lang="en-US" dirty="0" smtClean="0"/>
              <a:t> walking (WALK), or unsupervised home exercises (HOME). </a:t>
            </a:r>
            <a:r>
              <a:rPr lang="en-US" dirty="0" smtClean="0"/>
              <a:t>Each group </a:t>
            </a:r>
            <a:r>
              <a:rPr lang="en-US" dirty="0" smtClean="0"/>
              <a:t>was assigned to a specific training program and </a:t>
            </a:r>
            <a:r>
              <a:rPr lang="en-US" dirty="0" smtClean="0"/>
              <a:t>was reassessed after 16 weeks. The </a:t>
            </a:r>
            <a:r>
              <a:rPr lang="en-US" dirty="0" smtClean="0"/>
              <a:t>primary efficacy of measure was the Unified Parkinson’s Disease </a:t>
            </a:r>
            <a:r>
              <a:rPr lang="en-US" dirty="0"/>
              <a:t>R</a:t>
            </a:r>
            <a:r>
              <a:rPr lang="en-US" dirty="0" smtClean="0"/>
              <a:t>ating Scale (UPDRS-III) score between </a:t>
            </a:r>
            <a:r>
              <a:rPr lang="en-US" dirty="0" err="1" smtClean="0"/>
              <a:t>tx</a:t>
            </a:r>
            <a:r>
              <a:rPr lang="en-US" dirty="0" smtClean="0"/>
              <a:t> groups after week 16. Secondary outcome variables included differences in quality of life (PDQ-39), Timed up and Go (TUG), and </a:t>
            </a:r>
            <a:r>
              <a:rPr lang="en-US" dirty="0" smtClean="0"/>
              <a:t>10 meter walk test. </a:t>
            </a:r>
            <a:r>
              <a:rPr lang="en-US" dirty="0" smtClean="0"/>
              <a:t>All tests were performed w/ medications. </a:t>
            </a:r>
          </a:p>
        </p:txBody>
      </p:sp>
    </p:spTree>
    <p:extLst>
      <p:ext uri="{BB962C8B-B14F-4D97-AF65-F5344CB8AC3E}">
        <p14:creationId xmlns:p14="http://schemas.microsoft.com/office/powerpoint/2010/main" val="2493725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28600"/>
            <a:ext cx="8229600" cy="1143000"/>
          </a:xfrm>
        </p:spPr>
        <p:txBody>
          <a:bodyPr>
            <a:normAutofit fontScale="90000"/>
          </a:bodyPr>
          <a:lstStyle/>
          <a:p>
            <a:r>
              <a:rPr lang="en-US" i="1" dirty="0"/>
              <a:t/>
            </a:r>
            <a:br>
              <a:rPr lang="en-US" i="1" dirty="0"/>
            </a:b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43" y="457200"/>
            <a:ext cx="69342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6800" y="4724400"/>
            <a:ext cx="6934200" cy="1477328"/>
          </a:xfrm>
          <a:prstGeom prst="rect">
            <a:avLst/>
          </a:prstGeom>
          <a:noFill/>
        </p:spPr>
        <p:txBody>
          <a:bodyPr wrap="square" rtlCol="0">
            <a:spAutoFit/>
          </a:bodyPr>
          <a:lstStyle/>
          <a:p>
            <a:r>
              <a:rPr lang="en-US" b="1" dirty="0"/>
              <a:t>Results: </a:t>
            </a:r>
            <a:r>
              <a:rPr lang="en-US" dirty="0"/>
              <a:t>LSVT BIG led to improved motor performance in patients w/ PD. UPDRS motor scores improved in the BIG group but had not improved in the WALK or HOME groups. The BIG group was also superior in TUG and 10 m walking. There were no significant group differences in quality of life (PDQ-39)</a:t>
            </a:r>
            <a:endParaRPr lang="en-US" b="1" dirty="0"/>
          </a:p>
        </p:txBody>
      </p:sp>
    </p:spTree>
    <p:extLst>
      <p:ext uri="{BB962C8B-B14F-4D97-AF65-F5344CB8AC3E}">
        <p14:creationId xmlns:p14="http://schemas.microsoft.com/office/powerpoint/2010/main" val="1248878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Research Article: Training BIG to move faster: The application of the speed-amplitude relation as a rehabilitation strategy for people with Parkinson’s disease.</a:t>
            </a:r>
          </a:p>
          <a:p>
            <a:r>
              <a:rPr lang="en-US" dirty="0" smtClean="0"/>
              <a:t>Subjects: 18 volunteers w/ PD w/ no medical complications that would interfere with limb movement. The subjects had to be stable on medications w/ no other neurological diagnosis and had never participated in LSVT. </a:t>
            </a:r>
          </a:p>
          <a:p>
            <a:r>
              <a:rPr lang="en-US" dirty="0" smtClean="0"/>
              <a:t>Methods: All of the subjects received 16 individual one hour BIG therapy sessions for 4 weeks. The subjects were tested one week before and one week after. Gait analysis was performed on a 14 </a:t>
            </a:r>
            <a:r>
              <a:rPr lang="en-US" dirty="0" err="1" smtClean="0"/>
              <a:t>ft</a:t>
            </a:r>
            <a:r>
              <a:rPr lang="en-US" dirty="0" smtClean="0"/>
              <a:t> electronic mat that measured velocity, cadence and stride length. Reaching was measured and videotaped. The subjects performed </a:t>
            </a:r>
            <a:r>
              <a:rPr lang="en-US" dirty="0" err="1" smtClean="0"/>
              <a:t>multijoint</a:t>
            </a:r>
            <a:r>
              <a:rPr lang="en-US" dirty="0" smtClean="0"/>
              <a:t> reaching at different distances. Wrist velocity was measured by a Butterworth filter</a:t>
            </a:r>
            <a:r>
              <a:rPr lang="en-US" dirty="0" smtClean="0"/>
              <a:t>.</a:t>
            </a:r>
            <a:endParaRPr lang="en-US" dirty="0" smtClean="0"/>
          </a:p>
        </p:txBody>
      </p:sp>
    </p:spTree>
    <p:extLst>
      <p:ext uri="{BB962C8B-B14F-4D97-AF65-F5344CB8AC3E}">
        <p14:creationId xmlns:p14="http://schemas.microsoft.com/office/powerpoint/2010/main" val="2734617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33400" y="228600"/>
            <a:ext cx="8153400" cy="228600"/>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685800"/>
            <a:ext cx="7322428" cy="4425930"/>
          </a:xfrm>
        </p:spPr>
      </p:pic>
      <p:sp>
        <p:nvSpPr>
          <p:cNvPr id="3" name="TextBox 2"/>
          <p:cNvSpPr txBox="1"/>
          <p:nvPr/>
        </p:nvSpPr>
        <p:spPr>
          <a:xfrm>
            <a:off x="990600" y="5334000"/>
            <a:ext cx="7391400" cy="646331"/>
          </a:xfrm>
          <a:prstGeom prst="rect">
            <a:avLst/>
          </a:prstGeom>
          <a:noFill/>
        </p:spPr>
        <p:txBody>
          <a:bodyPr wrap="square" rtlCol="0">
            <a:spAutoFit/>
          </a:bodyPr>
          <a:lstStyle/>
          <a:p>
            <a:r>
              <a:rPr lang="en-US" dirty="0"/>
              <a:t>Results: The subjects with PD increased both gait velocity and stride length after training BIG. Reaching velocity increased for the longest distances.  </a:t>
            </a:r>
            <a:endParaRPr lang="en-US" dirty="0"/>
          </a:p>
        </p:txBody>
      </p:sp>
    </p:spTree>
    <p:extLst>
      <p:ext uri="{BB962C8B-B14F-4D97-AF65-F5344CB8AC3E}">
        <p14:creationId xmlns:p14="http://schemas.microsoft.com/office/powerpoint/2010/main" val="1849543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752601"/>
            <a:ext cx="2286000" cy="28956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752600"/>
            <a:ext cx="2188464" cy="2895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1752600"/>
            <a:ext cx="2340864" cy="2895600"/>
          </a:xfrm>
          <a:prstGeom prst="rect">
            <a:avLst/>
          </a:prstGeom>
        </p:spPr>
      </p:pic>
      <p:sp>
        <p:nvSpPr>
          <p:cNvPr id="3" name="TextBox 2"/>
          <p:cNvSpPr txBox="1"/>
          <p:nvPr/>
        </p:nvSpPr>
        <p:spPr>
          <a:xfrm>
            <a:off x="533400" y="5181600"/>
            <a:ext cx="6019800" cy="1200329"/>
          </a:xfrm>
          <a:prstGeom prst="rect">
            <a:avLst/>
          </a:prstGeom>
          <a:noFill/>
        </p:spPr>
        <p:txBody>
          <a:bodyPr wrap="square" rtlCol="0">
            <a:spAutoFit/>
          </a:bodyPr>
          <a:lstStyle/>
          <a:p>
            <a:pPr lvl="0"/>
            <a:r>
              <a:rPr lang="en-US" dirty="0"/>
              <a:t>Begin face up in bed or on a mat table w/ both arms flexed to 90°, palms touching. </a:t>
            </a:r>
            <a:r>
              <a:rPr lang="en-US" dirty="0" smtClean="0"/>
              <a:t>Drop </a:t>
            </a:r>
            <a:r>
              <a:rPr lang="en-US" dirty="0"/>
              <a:t>one arm all the way out to the side. Roll towards, reaching with opposite </a:t>
            </a:r>
            <a:r>
              <a:rPr lang="en-US" dirty="0" smtClean="0"/>
              <a:t>arm as </a:t>
            </a:r>
            <a:r>
              <a:rPr lang="en-US" dirty="0"/>
              <a:t>far as you are able. Repeat _____times.</a:t>
            </a:r>
          </a:p>
        </p:txBody>
      </p:sp>
    </p:spTree>
    <p:extLst>
      <p:ext uri="{BB962C8B-B14F-4D97-AF65-F5344CB8AC3E}">
        <p14:creationId xmlns:p14="http://schemas.microsoft.com/office/powerpoint/2010/main" val="4013167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Sitting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676400"/>
            <a:ext cx="1925836" cy="27432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676400"/>
            <a:ext cx="1905000"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1676400"/>
            <a:ext cx="1981200" cy="2743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1676400"/>
            <a:ext cx="2036064" cy="2743200"/>
          </a:xfrm>
          <a:prstGeom prst="rect">
            <a:avLst/>
          </a:prstGeom>
        </p:spPr>
      </p:pic>
      <p:sp>
        <p:nvSpPr>
          <p:cNvPr id="3" name="TextBox 2"/>
          <p:cNvSpPr txBox="1"/>
          <p:nvPr/>
        </p:nvSpPr>
        <p:spPr>
          <a:xfrm>
            <a:off x="381000" y="5029200"/>
            <a:ext cx="7535909" cy="1200329"/>
          </a:xfrm>
          <a:prstGeom prst="rect">
            <a:avLst/>
          </a:prstGeom>
          <a:noFill/>
        </p:spPr>
        <p:txBody>
          <a:bodyPr wrap="none" rtlCol="0">
            <a:spAutoFit/>
          </a:bodyPr>
          <a:lstStyle/>
          <a:p>
            <a:pPr lvl="0"/>
            <a:r>
              <a:rPr lang="en-US" dirty="0"/>
              <a:t>Begin sitting in a chair with palms in lap. Reach arms as far forward as you can</a:t>
            </a:r>
            <a:r>
              <a:rPr lang="en-US" dirty="0" smtClean="0"/>
              <a:t>.</a:t>
            </a:r>
          </a:p>
          <a:p>
            <a:pPr lvl="0"/>
            <a:r>
              <a:rPr lang="en-US" dirty="0" smtClean="0"/>
              <a:t>Then </a:t>
            </a:r>
            <a:r>
              <a:rPr lang="en-US" dirty="0"/>
              <a:t>reach towards the floor. </a:t>
            </a:r>
            <a:r>
              <a:rPr lang="en-US" dirty="0" smtClean="0"/>
              <a:t>Next </a:t>
            </a:r>
            <a:r>
              <a:rPr lang="en-US" dirty="0"/>
              <a:t>reach as high above you as you can. </a:t>
            </a:r>
            <a:r>
              <a:rPr lang="en-US" dirty="0" smtClean="0"/>
              <a:t>Last,</a:t>
            </a:r>
          </a:p>
          <a:p>
            <a:pPr lvl="0"/>
            <a:r>
              <a:rPr lang="en-US" dirty="0" smtClean="0"/>
              <a:t>bring </a:t>
            </a:r>
            <a:r>
              <a:rPr lang="en-US" dirty="0"/>
              <a:t>arms down to reach as </a:t>
            </a:r>
            <a:r>
              <a:rPr lang="en-US" dirty="0" smtClean="0"/>
              <a:t>far behind </a:t>
            </a:r>
            <a:r>
              <a:rPr lang="en-US" dirty="0"/>
              <a:t>you as you can. Bring palms back to </a:t>
            </a:r>
            <a:endParaRPr lang="en-US" dirty="0" smtClean="0"/>
          </a:p>
          <a:p>
            <a:pPr lvl="0"/>
            <a:r>
              <a:rPr lang="en-US" dirty="0" smtClean="0"/>
              <a:t>lap </a:t>
            </a:r>
            <a:r>
              <a:rPr lang="en-US" dirty="0"/>
              <a:t>and </a:t>
            </a:r>
            <a:r>
              <a:rPr lang="en-US" dirty="0" err="1"/>
              <a:t>repeat_____times</a:t>
            </a:r>
            <a:r>
              <a:rPr lang="en-US" dirty="0"/>
              <a:t>.</a:t>
            </a:r>
          </a:p>
        </p:txBody>
      </p:sp>
    </p:spTree>
    <p:extLst>
      <p:ext uri="{BB962C8B-B14F-4D97-AF65-F5344CB8AC3E}">
        <p14:creationId xmlns:p14="http://schemas.microsoft.com/office/powerpoint/2010/main" val="1986849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 to Stand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754124"/>
            <a:ext cx="1752600" cy="274167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754124"/>
            <a:ext cx="1807464" cy="2741676"/>
          </a:xfrm>
          <a:prstGeom prst="rect">
            <a:avLst/>
          </a:prstGeom>
        </p:spPr>
      </p:pic>
      <p:sp>
        <p:nvSpPr>
          <p:cNvPr id="3" name="TextBox 2"/>
          <p:cNvSpPr txBox="1"/>
          <p:nvPr/>
        </p:nvSpPr>
        <p:spPr>
          <a:xfrm>
            <a:off x="533400" y="5029200"/>
            <a:ext cx="6324600" cy="923330"/>
          </a:xfrm>
          <a:prstGeom prst="rect">
            <a:avLst/>
          </a:prstGeom>
          <a:noFill/>
        </p:spPr>
        <p:txBody>
          <a:bodyPr wrap="square" rtlCol="0">
            <a:spAutoFit/>
          </a:bodyPr>
          <a:lstStyle/>
          <a:p>
            <a:pPr lvl="0"/>
            <a:r>
              <a:rPr lang="en-US" dirty="0"/>
              <a:t>Lean forward with both feet underneath you. Push up from where you are sitting to stand up. As you come to a stand reach up with your arms as high as you can. Repeat _____times. </a:t>
            </a:r>
          </a:p>
        </p:txBody>
      </p:sp>
    </p:spTree>
    <p:extLst>
      <p:ext uri="{BB962C8B-B14F-4D97-AF65-F5344CB8AC3E}">
        <p14:creationId xmlns:p14="http://schemas.microsoft.com/office/powerpoint/2010/main" val="1443054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Standing/Weight Shifting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1766843"/>
            <a:ext cx="1773436" cy="27432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766843"/>
            <a:ext cx="1676400" cy="2743200"/>
          </a:xfrm>
          <a:prstGeom prst="rect">
            <a:avLst/>
          </a:prstGeom>
        </p:spPr>
      </p:pic>
      <p:sp>
        <p:nvSpPr>
          <p:cNvPr id="3" name="TextBox 2"/>
          <p:cNvSpPr txBox="1"/>
          <p:nvPr/>
        </p:nvSpPr>
        <p:spPr>
          <a:xfrm>
            <a:off x="609600" y="4724400"/>
            <a:ext cx="7086600" cy="1754326"/>
          </a:xfrm>
          <a:prstGeom prst="rect">
            <a:avLst/>
          </a:prstGeom>
          <a:noFill/>
        </p:spPr>
        <p:txBody>
          <a:bodyPr wrap="square" rtlCol="0">
            <a:spAutoFit/>
          </a:bodyPr>
          <a:lstStyle/>
          <a:p>
            <a:pPr lvl="0"/>
            <a:r>
              <a:rPr lang="en-US" dirty="0"/>
              <a:t>Begin with both feet flat on ground. Take a BIG step forward with right foot so that legs are </a:t>
            </a:r>
            <a:r>
              <a:rPr lang="en-US" dirty="0" err="1"/>
              <a:t>scissored</a:t>
            </a:r>
            <a:r>
              <a:rPr lang="en-US" dirty="0"/>
              <a:t> and spread far apart. Alternate swinging arms as high as you can with right arm </a:t>
            </a:r>
            <a:r>
              <a:rPr lang="en-US" dirty="0" err="1"/>
              <a:t>foward</a:t>
            </a:r>
            <a:r>
              <a:rPr lang="en-US" dirty="0"/>
              <a:t> while shifting your weight onto right foot to lift left heel. Shift your weight back onto left foot to lift right toes off ground while swinging  left arm forward and right arm back. Repeat _____times, and then repeat with left foot forward.  </a:t>
            </a:r>
          </a:p>
        </p:txBody>
      </p:sp>
    </p:spTree>
    <p:extLst>
      <p:ext uri="{BB962C8B-B14F-4D97-AF65-F5344CB8AC3E}">
        <p14:creationId xmlns:p14="http://schemas.microsoft.com/office/powerpoint/2010/main" val="4089750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Standing/Stepping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1752600"/>
            <a:ext cx="1981200" cy="28956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676400"/>
            <a:ext cx="1905000" cy="2895600"/>
          </a:xfrm>
          <a:prstGeom prst="rect">
            <a:avLst/>
          </a:prstGeom>
        </p:spPr>
      </p:pic>
      <p:sp>
        <p:nvSpPr>
          <p:cNvPr id="3" name="TextBox 2"/>
          <p:cNvSpPr txBox="1"/>
          <p:nvPr/>
        </p:nvSpPr>
        <p:spPr>
          <a:xfrm>
            <a:off x="660661" y="4800600"/>
            <a:ext cx="5790702" cy="1754326"/>
          </a:xfrm>
          <a:prstGeom prst="rect">
            <a:avLst/>
          </a:prstGeom>
          <a:noFill/>
        </p:spPr>
        <p:txBody>
          <a:bodyPr wrap="square" rtlCol="0">
            <a:spAutoFit/>
          </a:bodyPr>
          <a:lstStyle/>
          <a:p>
            <a:pPr lvl="0"/>
            <a:r>
              <a:rPr lang="en-US" dirty="0"/>
              <a:t>Begin standing with feet shoulder width apart. Take a BIG step forward with right leg while spreading arms apart wide and behind you to open up chest. Bring right foot back to starting point and palms to front of thighs, then step with the left w/ same arm movement. Alternate stepping _____times. </a:t>
            </a:r>
          </a:p>
        </p:txBody>
      </p:sp>
    </p:spTree>
    <p:extLst>
      <p:ext uri="{BB962C8B-B14F-4D97-AF65-F5344CB8AC3E}">
        <p14:creationId xmlns:p14="http://schemas.microsoft.com/office/powerpoint/2010/main" val="4033366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Define Parkinson’s Disease (PD)</a:t>
            </a:r>
          </a:p>
          <a:p>
            <a:r>
              <a:rPr lang="en-US" dirty="0" smtClean="0"/>
              <a:t>Discuss the epidemiology and etiology of PD</a:t>
            </a:r>
          </a:p>
          <a:p>
            <a:r>
              <a:rPr lang="en-US" dirty="0" smtClean="0"/>
              <a:t>List the characteristics associated with PD</a:t>
            </a:r>
          </a:p>
          <a:p>
            <a:r>
              <a:rPr lang="en-US" dirty="0" smtClean="0"/>
              <a:t>Develop an understanding of LSVT Big therapy</a:t>
            </a:r>
          </a:p>
          <a:p>
            <a:r>
              <a:rPr lang="en-US" dirty="0" smtClean="0"/>
              <a:t>List the benefits of LSVT Big for people w/ PD</a:t>
            </a:r>
          </a:p>
          <a:p>
            <a:r>
              <a:rPr lang="en-US" dirty="0" smtClean="0"/>
              <a:t>Interpret research studies related to LSVT Big</a:t>
            </a:r>
          </a:p>
          <a:p>
            <a:r>
              <a:rPr lang="en-US" dirty="0" smtClean="0"/>
              <a:t>Recognize BIG exercises</a:t>
            </a:r>
          </a:p>
          <a:p>
            <a:pPr marL="0" indent="0">
              <a:buNone/>
            </a:pPr>
            <a:r>
              <a:rPr lang="en-US" dirty="0" smtClean="0"/>
              <a:t>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38925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Sitting Trunk Rotation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24000"/>
            <a:ext cx="2230636" cy="2971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2477" y="1524000"/>
            <a:ext cx="2188464" cy="2971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524000"/>
            <a:ext cx="2133600" cy="2971800"/>
          </a:xfrm>
          <a:prstGeom prst="rect">
            <a:avLst/>
          </a:prstGeom>
        </p:spPr>
      </p:pic>
      <p:sp>
        <p:nvSpPr>
          <p:cNvPr id="3" name="TextBox 2"/>
          <p:cNvSpPr txBox="1"/>
          <p:nvPr/>
        </p:nvSpPr>
        <p:spPr>
          <a:xfrm>
            <a:off x="457200" y="4724400"/>
            <a:ext cx="7162800" cy="1754326"/>
          </a:xfrm>
          <a:prstGeom prst="rect">
            <a:avLst/>
          </a:prstGeom>
          <a:noFill/>
        </p:spPr>
        <p:txBody>
          <a:bodyPr wrap="square" rtlCol="0">
            <a:spAutoFit/>
          </a:bodyPr>
          <a:lstStyle/>
          <a:p>
            <a:pPr lvl="0"/>
            <a:r>
              <a:rPr lang="en-US" dirty="0"/>
              <a:t>Begin sitting with palms in lap, knees bent w/ feet flat on floor and legs spread open. Reach arm as far to the right as you can to rotate trunk. Keep arm flexed to 90°. Next rotate trunk to the left to reach with right arm to the opposite side. Slide right foot outward as you turn so that you may reach further. Bring palms back to thighs then repeat </a:t>
            </a:r>
            <a:r>
              <a:rPr lang="en-US" dirty="0" smtClean="0"/>
              <a:t>with </a:t>
            </a:r>
            <a:r>
              <a:rPr lang="en-US" dirty="0"/>
              <a:t>left arm. Repeat _____times. This exercise may </a:t>
            </a:r>
            <a:r>
              <a:rPr lang="en-US" dirty="0" smtClean="0"/>
              <a:t>also be </a:t>
            </a:r>
            <a:r>
              <a:rPr lang="en-US" dirty="0"/>
              <a:t>performed in </a:t>
            </a:r>
            <a:r>
              <a:rPr lang="en-US" dirty="0" smtClean="0"/>
              <a:t>standing.</a:t>
            </a:r>
            <a:endParaRPr lang="en-US" dirty="0"/>
          </a:p>
        </p:txBody>
      </p:sp>
    </p:spTree>
    <p:extLst>
      <p:ext uri="{BB962C8B-B14F-4D97-AF65-F5344CB8AC3E}">
        <p14:creationId xmlns:p14="http://schemas.microsoft.com/office/powerpoint/2010/main" val="196586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Trunk Rotation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524000"/>
            <a:ext cx="2306836" cy="334975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524000"/>
            <a:ext cx="2286000" cy="3349752"/>
          </a:xfrm>
          <a:prstGeom prst="rect">
            <a:avLst/>
          </a:prstGeom>
        </p:spPr>
      </p:pic>
      <p:sp>
        <p:nvSpPr>
          <p:cNvPr id="3" name="TextBox 2"/>
          <p:cNvSpPr txBox="1"/>
          <p:nvPr/>
        </p:nvSpPr>
        <p:spPr>
          <a:xfrm>
            <a:off x="990600" y="5181600"/>
            <a:ext cx="6705600" cy="1200329"/>
          </a:xfrm>
          <a:prstGeom prst="rect">
            <a:avLst/>
          </a:prstGeom>
          <a:noFill/>
        </p:spPr>
        <p:txBody>
          <a:bodyPr wrap="square" rtlCol="0">
            <a:spAutoFit/>
          </a:bodyPr>
          <a:lstStyle/>
          <a:p>
            <a:pPr lvl="0"/>
            <a:r>
              <a:rPr lang="en-US" dirty="0"/>
              <a:t>Standing with feet wide apart and arms spread apart to open chest. Rotate trunk to reach right arm far to the left while bringing left arm far behind. Repeat to reach with left arm. Alternate arms to rotate trunk left and right.</a:t>
            </a:r>
          </a:p>
        </p:txBody>
      </p:sp>
    </p:spTree>
    <p:extLst>
      <p:ext uri="{BB962C8B-B14F-4D97-AF65-F5344CB8AC3E}">
        <p14:creationId xmlns:p14="http://schemas.microsoft.com/office/powerpoint/2010/main" val="2872280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Ambulation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752600"/>
            <a:ext cx="1981200" cy="32004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752600"/>
            <a:ext cx="1959864" cy="3200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8716" y="1752600"/>
            <a:ext cx="1886484" cy="3200400"/>
          </a:xfrm>
          <a:prstGeom prst="rect">
            <a:avLst/>
          </a:prstGeom>
        </p:spPr>
      </p:pic>
      <p:sp>
        <p:nvSpPr>
          <p:cNvPr id="3" name="TextBox 2"/>
          <p:cNvSpPr txBox="1"/>
          <p:nvPr/>
        </p:nvSpPr>
        <p:spPr>
          <a:xfrm>
            <a:off x="762000" y="5334000"/>
            <a:ext cx="7086600" cy="923330"/>
          </a:xfrm>
          <a:prstGeom prst="rect">
            <a:avLst/>
          </a:prstGeom>
          <a:noFill/>
        </p:spPr>
        <p:txBody>
          <a:bodyPr wrap="square" rtlCol="0">
            <a:spAutoFit/>
          </a:bodyPr>
          <a:lstStyle/>
          <a:p>
            <a:pPr lvl="0"/>
            <a:r>
              <a:rPr lang="en-US" dirty="0"/>
              <a:t>Take Big steps forward to walk while swinging arms as BIG as you can. Bring opposite arm and leg forward at the same time. Walk BIG for _____minutes. </a:t>
            </a:r>
          </a:p>
        </p:txBody>
      </p:sp>
    </p:spTree>
    <p:extLst>
      <p:ext uri="{BB962C8B-B14F-4D97-AF65-F5344CB8AC3E}">
        <p14:creationId xmlns:p14="http://schemas.microsoft.com/office/powerpoint/2010/main" val="946475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r>
              <a:rPr lang="en-US" dirty="0" err="1"/>
              <a:t>Ehab</a:t>
            </a:r>
            <a:r>
              <a:rPr lang="en-US" dirty="0"/>
              <a:t> G, </a:t>
            </a:r>
            <a:r>
              <a:rPr lang="en-US" dirty="0" err="1"/>
              <a:t>Barsnley</a:t>
            </a:r>
            <a:r>
              <a:rPr lang="en-US" dirty="0"/>
              <a:t> S, </a:t>
            </a:r>
            <a:r>
              <a:rPr lang="en-US" dirty="0" err="1"/>
              <a:t>Chellappa</a:t>
            </a:r>
            <a:r>
              <a:rPr lang="en-US" dirty="0"/>
              <a:t> R. Effect of physical exercise-movement strategies </a:t>
            </a:r>
            <a:r>
              <a:rPr lang="en-US" dirty="0" err="1"/>
              <a:t>programme</a:t>
            </a:r>
            <a:r>
              <a:rPr lang="en-US" dirty="0"/>
              <a:t> on mobility, falls, and quality of life in Parkinson's disease. </a:t>
            </a:r>
            <a:r>
              <a:rPr lang="en-US" i="1" dirty="0"/>
              <a:t>International Journal Of Therapy &amp; Rehabilitation</a:t>
            </a:r>
            <a:r>
              <a:rPr lang="en-US" dirty="0"/>
              <a:t> [serial online]. February 2012;19(2):88-96. Available from: Academic Search Premier, Ipswich, MA. Accessed November 23, 2012</a:t>
            </a:r>
            <a:endParaRPr lang="en-US" dirty="0" smtClean="0"/>
          </a:p>
          <a:p>
            <a:r>
              <a:rPr lang="en-US" dirty="0" smtClean="0"/>
              <a:t>Farley </a:t>
            </a:r>
            <a:r>
              <a:rPr lang="en-US" dirty="0"/>
              <a:t>B, </a:t>
            </a:r>
            <a:r>
              <a:rPr lang="en-US" dirty="0" err="1"/>
              <a:t>Koshland</a:t>
            </a:r>
            <a:r>
              <a:rPr lang="en-US" dirty="0"/>
              <a:t> G. Training Big to move faster: </a:t>
            </a:r>
            <a:r>
              <a:rPr lang="en-US" i="1" dirty="0"/>
              <a:t>The application of the speed-amplitude relation as a rehabilitation strategy for people with Parkinson’s Disease. </a:t>
            </a:r>
            <a:r>
              <a:rPr lang="en-US" dirty="0"/>
              <a:t>Experimental Brain Research. Dec 2005; </a:t>
            </a:r>
            <a:r>
              <a:rPr lang="en-US" dirty="0" err="1"/>
              <a:t>Vol</a:t>
            </a:r>
            <a:r>
              <a:rPr lang="en-US" dirty="0"/>
              <a:t> 167. </a:t>
            </a:r>
          </a:p>
          <a:p>
            <a:r>
              <a:rPr lang="en-US" dirty="0"/>
              <a:t>Movement Disorders Clinic. Comparing </a:t>
            </a:r>
            <a:r>
              <a:rPr lang="en-US" i="1" dirty="0"/>
              <a:t>Exercise in Parkinson’s Disease-The Berlin LSVT Big Study. </a:t>
            </a:r>
            <a:r>
              <a:rPr lang="en-US" dirty="0"/>
              <a:t>Movement Disorders. 2010; Vol. 25, No. 12 pp. 1902-1908</a:t>
            </a:r>
            <a:r>
              <a:rPr lang="en-US" dirty="0" smtClean="0"/>
              <a:t>.</a:t>
            </a:r>
          </a:p>
          <a:p>
            <a:r>
              <a:rPr lang="en-US" dirty="0" smtClean="0"/>
              <a:t>O’Sullivan S, Schmitz T. Physical Rehabilitation 5</a:t>
            </a:r>
            <a:r>
              <a:rPr lang="en-US" baseline="30000" dirty="0" smtClean="0"/>
              <a:t>th</a:t>
            </a:r>
            <a:r>
              <a:rPr lang="en-US" dirty="0" smtClean="0"/>
              <a:t> Edition. Philadelphia: F.A. Davis Company; 2007.</a:t>
            </a:r>
          </a:p>
          <a:p>
            <a:r>
              <a:rPr lang="en-US" dirty="0">
                <a:hlinkClick r:id="rId2"/>
              </a:rPr>
              <a:t>www.lsvtglobal.com</a:t>
            </a:r>
            <a:endParaRPr lang="en-US" dirty="0"/>
          </a:p>
          <a:p>
            <a:r>
              <a:rPr lang="en-US" dirty="0">
                <a:hlinkClick r:id="rId3"/>
              </a:rPr>
              <a:t>http://www.hindawi.com/journals/pd/2012/391946</a:t>
            </a:r>
            <a:r>
              <a:rPr lang="en-US" dirty="0" smtClean="0">
                <a:hlinkClick r:id="rId3"/>
              </a:rPr>
              <a:t>/</a:t>
            </a:r>
            <a:endParaRPr lang="en-US" dirty="0" smtClean="0"/>
          </a:p>
          <a:p>
            <a:r>
              <a:rPr lang="en-US" dirty="0">
                <a:hlinkClick r:id="rId4"/>
              </a:rPr>
              <a:t>https://</a:t>
            </a:r>
            <a:r>
              <a:rPr lang="en-US" dirty="0" smtClean="0">
                <a:hlinkClick r:id="rId4"/>
              </a:rPr>
              <a:t>www.youtube.com/watch?v=3jPEtanYmI0&amp;feature=related</a:t>
            </a:r>
            <a:endParaRPr lang="en-US" dirty="0" smtClean="0"/>
          </a:p>
          <a:p>
            <a:r>
              <a:rPr lang="en-US" dirty="0"/>
              <a:t>http://www.youtube.com/watch?v=cV8FjbC_MMw</a:t>
            </a:r>
          </a:p>
          <a:p>
            <a:endParaRPr lang="en-US" dirty="0" smtClean="0"/>
          </a:p>
        </p:txBody>
      </p:sp>
    </p:spTree>
    <p:extLst>
      <p:ext uri="{BB962C8B-B14F-4D97-AF65-F5344CB8AC3E}">
        <p14:creationId xmlns:p14="http://schemas.microsoft.com/office/powerpoint/2010/main" val="1775004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Define Parkinson’s Disease (PD):</a:t>
            </a:r>
            <a:endParaRPr lang="en-US" dirty="0"/>
          </a:p>
        </p:txBody>
      </p:sp>
      <p:sp>
        <p:nvSpPr>
          <p:cNvPr id="3" name="Content Placeholder 2"/>
          <p:cNvSpPr>
            <a:spLocks noGrp="1"/>
          </p:cNvSpPr>
          <p:nvPr>
            <p:ph idx="1"/>
          </p:nvPr>
        </p:nvSpPr>
        <p:spPr/>
        <p:txBody>
          <a:bodyPr/>
          <a:lstStyle/>
          <a:p>
            <a:r>
              <a:rPr lang="en-US" sz="2400" dirty="0" smtClean="0"/>
              <a:t>A chronic degenerative and progressive disease of the nervous system associated with a decreased production of dopamine in the </a:t>
            </a:r>
            <a:r>
              <a:rPr lang="en-US" sz="2400" dirty="0" err="1" smtClean="0"/>
              <a:t>s</a:t>
            </a:r>
            <a:r>
              <a:rPr lang="en-US" sz="2400" dirty="0" err="1" smtClean="0"/>
              <a:t>ubstantia</a:t>
            </a:r>
            <a:r>
              <a:rPr lang="en-US" sz="2400" dirty="0" smtClean="0"/>
              <a:t> </a:t>
            </a:r>
            <a:r>
              <a:rPr lang="en-US" sz="2400" dirty="0" err="1" smtClean="0"/>
              <a:t>niagra</a:t>
            </a:r>
            <a:r>
              <a:rPr lang="en-US" sz="2400" dirty="0" smtClean="0"/>
              <a:t>.</a:t>
            </a:r>
          </a:p>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895600"/>
            <a:ext cx="5029200" cy="3581400"/>
          </a:xfrm>
          <a:prstGeom prst="rect">
            <a:avLst/>
          </a:prstGeom>
        </p:spPr>
      </p:pic>
    </p:spTree>
    <p:extLst>
      <p:ext uri="{BB962C8B-B14F-4D97-AF65-F5344CB8AC3E}">
        <p14:creationId xmlns:p14="http://schemas.microsoft.com/office/powerpoint/2010/main" val="2595165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PD:</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PD affects more than 2 percent of the population older than 65 years of age.</a:t>
            </a:r>
          </a:p>
          <a:p>
            <a:r>
              <a:rPr lang="en-US" dirty="0" smtClean="0"/>
              <a:t>Average age of onset is 50-60 years.</a:t>
            </a:r>
          </a:p>
          <a:p>
            <a:r>
              <a:rPr lang="en-US" dirty="0" smtClean="0"/>
              <a:t>Men and women are affected equally.</a:t>
            </a:r>
          </a:p>
          <a:p>
            <a:r>
              <a:rPr lang="en-US" dirty="0" smtClean="0"/>
              <a:t>PD produces abnormalities of basal ganglia function</a:t>
            </a:r>
          </a:p>
          <a:p>
            <a:r>
              <a:rPr lang="en-US" dirty="0" smtClean="0"/>
              <a:t>There are two types: </a:t>
            </a:r>
          </a:p>
          <a:p>
            <a:pPr marL="0" indent="0">
              <a:buNone/>
            </a:pPr>
            <a:r>
              <a:rPr lang="en-US" dirty="0" smtClean="0"/>
              <a:t>     -Idiopathic </a:t>
            </a:r>
          </a:p>
          <a:p>
            <a:pPr marL="0" indent="0">
              <a:buNone/>
            </a:pPr>
            <a:r>
              <a:rPr lang="en-US" dirty="0" smtClean="0"/>
              <a:t>    - Secondary Parkinsonism</a:t>
            </a:r>
          </a:p>
          <a:p>
            <a:r>
              <a:rPr lang="en-US" dirty="0" smtClean="0"/>
              <a:t>There are two distinct clinical subgroups: </a:t>
            </a:r>
          </a:p>
          <a:p>
            <a:pPr marL="0" indent="0">
              <a:buNone/>
            </a:pPr>
            <a:r>
              <a:rPr lang="en-US" dirty="0"/>
              <a:t> </a:t>
            </a:r>
            <a:r>
              <a:rPr lang="en-US" dirty="0" smtClean="0"/>
              <a:t>   -Postural instability and gait disturbed</a:t>
            </a:r>
          </a:p>
          <a:p>
            <a:pPr marL="0" indent="0">
              <a:buNone/>
            </a:pPr>
            <a:r>
              <a:rPr lang="en-US" dirty="0"/>
              <a:t> </a:t>
            </a:r>
            <a:r>
              <a:rPr lang="en-US" dirty="0" smtClean="0"/>
              <a:t>   -Tremor predominant</a:t>
            </a:r>
          </a:p>
          <a:p>
            <a:pPr marL="0" indent="0">
              <a:buNone/>
            </a:pPr>
            <a:endParaRPr lang="en-US" dirty="0" smtClean="0"/>
          </a:p>
          <a:p>
            <a:endParaRPr lang="en-US" dirty="0" smtClean="0"/>
          </a:p>
          <a:p>
            <a:endParaRPr lang="en-US" dirty="0" smtClean="0">
              <a:solidFill>
                <a:schemeClr val="tx1">
                  <a:lumMod val="95000"/>
                  <a:lumOff val="5000"/>
                </a:schemeClr>
              </a:solidFill>
            </a:endParaRPr>
          </a:p>
          <a:p>
            <a:endParaRPr lang="en-US" dirty="0" smtClean="0"/>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3515730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characteristics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Bradykinesia, hypokinesia, and freezing</a:t>
            </a:r>
          </a:p>
          <a:p>
            <a:r>
              <a:rPr lang="en-US" dirty="0" smtClean="0"/>
              <a:t>Tremor</a:t>
            </a:r>
          </a:p>
          <a:p>
            <a:r>
              <a:rPr lang="en-US" dirty="0" smtClean="0"/>
              <a:t>Postural Instability</a:t>
            </a:r>
          </a:p>
          <a:p>
            <a:r>
              <a:rPr lang="en-US" dirty="0" smtClean="0"/>
              <a:t>Poor balance</a:t>
            </a:r>
          </a:p>
          <a:p>
            <a:r>
              <a:rPr lang="en-US" dirty="0" smtClean="0"/>
              <a:t>Motor planning deficits</a:t>
            </a:r>
          </a:p>
          <a:p>
            <a:r>
              <a:rPr lang="en-US" dirty="0" smtClean="0"/>
              <a:t>Motor learning deficits</a:t>
            </a:r>
          </a:p>
          <a:p>
            <a:r>
              <a:rPr lang="en-US" dirty="0" smtClean="0"/>
              <a:t>Gait disturbances</a:t>
            </a:r>
          </a:p>
          <a:p>
            <a:r>
              <a:rPr lang="en-US" dirty="0" smtClean="0"/>
              <a:t>Sensation deficits</a:t>
            </a:r>
          </a:p>
          <a:p>
            <a:r>
              <a:rPr lang="en-US" dirty="0" smtClean="0"/>
              <a:t>Speech, voice, and swallowing disorders</a:t>
            </a:r>
          </a:p>
          <a:p>
            <a:r>
              <a:rPr lang="en-US" dirty="0" smtClean="0"/>
              <a:t>Decreased cognitive function</a:t>
            </a:r>
          </a:p>
          <a:p>
            <a:r>
              <a:rPr lang="en-US" dirty="0" smtClean="0"/>
              <a:t>Behavior problems</a:t>
            </a:r>
          </a:p>
          <a:p>
            <a:r>
              <a:rPr lang="en-US" dirty="0" smtClean="0"/>
              <a:t>Autonomic nervous system dysfunction</a:t>
            </a:r>
          </a:p>
          <a:p>
            <a:r>
              <a:rPr lang="en-US" dirty="0" smtClean="0"/>
              <a:t>Cardiopulmonary dysfunction</a:t>
            </a:r>
          </a:p>
          <a:p>
            <a:r>
              <a:rPr lang="en-US" dirty="0" smtClean="0"/>
              <a:t>Fatigue</a:t>
            </a:r>
          </a:p>
          <a:p>
            <a:r>
              <a:rPr lang="en-US" dirty="0" smtClean="0"/>
              <a:t>Depression</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676400"/>
            <a:ext cx="2362200" cy="4114800"/>
          </a:xfrm>
          <a:prstGeom prst="rect">
            <a:avLst/>
          </a:prstGeom>
        </p:spPr>
      </p:pic>
    </p:spTree>
    <p:extLst>
      <p:ext uri="{BB962C8B-B14F-4D97-AF65-F5344CB8AC3E}">
        <p14:creationId xmlns:p14="http://schemas.microsoft.com/office/powerpoint/2010/main" val="1521024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LSVT (Lee Silverman Voice Treatment)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LSVT programs have been developed and researched over the past 20 years and began with a focus on speech (LSVT Loud).</a:t>
            </a:r>
          </a:p>
          <a:p>
            <a:r>
              <a:rPr lang="en-US" dirty="0" smtClean="0"/>
              <a:t>The LSVT program has recently extended to include motor systems of the limbs (LSVT Big) </a:t>
            </a:r>
          </a:p>
          <a:p>
            <a:r>
              <a:rPr lang="en-US" dirty="0" smtClean="0"/>
              <a:t>LSVT Programs include:</a:t>
            </a:r>
          </a:p>
          <a:p>
            <a:pPr marL="0" indent="0">
              <a:buNone/>
            </a:pPr>
            <a:r>
              <a:rPr lang="en-US" dirty="0" smtClean="0"/>
              <a:t>-Increased amplitude (Loud speech and bigger limb movements)</a:t>
            </a:r>
          </a:p>
          <a:p>
            <a:pPr marL="0" indent="0">
              <a:buNone/>
            </a:pPr>
            <a:r>
              <a:rPr lang="en-US" dirty="0" smtClean="0"/>
              <a:t>-A focus on sensory recalibration: </a:t>
            </a:r>
            <a:r>
              <a:rPr lang="en-US" dirty="0"/>
              <a:t>T</a:t>
            </a:r>
            <a:r>
              <a:rPr lang="en-US" dirty="0" smtClean="0"/>
              <a:t>he </a:t>
            </a:r>
            <a:r>
              <a:rPr lang="en-US" dirty="0"/>
              <a:t>brain’s automatic correcting of errors in our sensory or perceptual systems </a:t>
            </a:r>
            <a:endParaRPr lang="en-US" dirty="0" smtClean="0"/>
          </a:p>
          <a:p>
            <a:pPr marL="0" indent="0">
              <a:buNone/>
            </a:pPr>
            <a:r>
              <a:rPr lang="en-US" dirty="0" smtClean="0"/>
              <a:t>-Training self-cuing and attention to action</a:t>
            </a:r>
          </a:p>
          <a:p>
            <a:pPr marL="0" indent="0">
              <a:buNone/>
            </a:pPr>
            <a:endParaRPr lang="en-US" dirty="0"/>
          </a:p>
        </p:txBody>
      </p:sp>
    </p:spTree>
    <p:extLst>
      <p:ext uri="{BB962C8B-B14F-4D97-AF65-F5344CB8AC3E}">
        <p14:creationId xmlns:p14="http://schemas.microsoft.com/office/powerpoint/2010/main" val="1552968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LSVT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Neuroplasticity</a:t>
            </a:r>
            <a:r>
              <a:rPr lang="en-US" dirty="0"/>
              <a:t> is defined as the capacity of nerve cells in the brain to modify their activity in response to environmental stimulation</a:t>
            </a:r>
            <a:r>
              <a:rPr lang="en-US" dirty="0" smtClean="0"/>
              <a:t>.</a:t>
            </a:r>
          </a:p>
          <a:p>
            <a:r>
              <a:rPr lang="en-US" dirty="0" smtClean="0"/>
              <a:t>LSVT programs promote neuroplasticity including:</a:t>
            </a:r>
          </a:p>
          <a:p>
            <a:pPr marL="0" indent="0">
              <a:buNone/>
            </a:pPr>
            <a:r>
              <a:rPr lang="en-US" dirty="0" smtClean="0"/>
              <a:t>-</a:t>
            </a:r>
            <a:r>
              <a:rPr lang="en-US" b="1" dirty="0" smtClean="0"/>
              <a:t>Specificity</a:t>
            </a:r>
            <a:r>
              <a:rPr lang="en-US" dirty="0"/>
              <a:t>, targeting </a:t>
            </a:r>
            <a:r>
              <a:rPr lang="en-US" dirty="0" err="1" smtClean="0"/>
              <a:t>bradykinesia</a:t>
            </a:r>
            <a:r>
              <a:rPr lang="en-US" dirty="0" smtClean="0"/>
              <a:t> and hypokinesia </a:t>
            </a:r>
            <a:r>
              <a:rPr lang="en-US" dirty="0"/>
              <a:t>through increasing amplitude of motor </a:t>
            </a:r>
            <a:r>
              <a:rPr lang="en-US" dirty="0" smtClean="0"/>
              <a:t>output</a:t>
            </a:r>
            <a:endParaRPr lang="en-US" dirty="0"/>
          </a:p>
          <a:p>
            <a:pPr marL="0" indent="0">
              <a:buNone/>
            </a:pPr>
            <a:r>
              <a:rPr lang="en-US" dirty="0" smtClean="0"/>
              <a:t>-</a:t>
            </a:r>
            <a:r>
              <a:rPr lang="en-US" b="1" dirty="0"/>
              <a:t>I</a:t>
            </a:r>
            <a:r>
              <a:rPr lang="en-US" b="1" dirty="0" smtClean="0"/>
              <a:t>ntensity</a:t>
            </a:r>
            <a:r>
              <a:rPr lang="en-US" dirty="0"/>
              <a:t>, increased dosage of </a:t>
            </a:r>
            <a:r>
              <a:rPr lang="en-US" dirty="0" smtClean="0"/>
              <a:t>treatment</a:t>
            </a:r>
            <a:endParaRPr lang="en-US" dirty="0"/>
          </a:p>
          <a:p>
            <a:pPr marL="0" indent="0">
              <a:buNone/>
            </a:pPr>
            <a:r>
              <a:rPr lang="en-US" dirty="0" smtClean="0"/>
              <a:t>-</a:t>
            </a:r>
            <a:r>
              <a:rPr lang="en-US" b="1" dirty="0"/>
              <a:t>R</a:t>
            </a:r>
            <a:r>
              <a:rPr lang="en-US" b="1" dirty="0" smtClean="0"/>
              <a:t>epetition</a:t>
            </a:r>
            <a:r>
              <a:rPr lang="en-US" dirty="0"/>
              <a:t>, increased repetition of tasks (minimum 15 repetitions) within treatment sessions and home </a:t>
            </a:r>
            <a:r>
              <a:rPr lang="en-US" dirty="0" smtClean="0"/>
              <a:t>practice</a:t>
            </a:r>
          </a:p>
          <a:p>
            <a:r>
              <a:rPr lang="en-US" dirty="0" smtClean="0"/>
              <a:t> </a:t>
            </a:r>
            <a:r>
              <a:rPr lang="en-US" dirty="0" smtClean="0"/>
              <a:t>ADL’s: The motor </a:t>
            </a:r>
            <a:r>
              <a:rPr lang="en-US" dirty="0" smtClean="0"/>
              <a:t>exercises </a:t>
            </a:r>
            <a:r>
              <a:rPr lang="en-US" dirty="0" smtClean="0"/>
              <a:t>are directly translated into </a:t>
            </a:r>
            <a:r>
              <a:rPr lang="en-US" dirty="0"/>
              <a:t>functional daily </a:t>
            </a:r>
            <a:r>
              <a:rPr lang="en-US" dirty="0" smtClean="0"/>
              <a:t>activities.</a:t>
            </a:r>
            <a:endParaRPr lang="en-US" dirty="0"/>
          </a:p>
        </p:txBody>
      </p:sp>
    </p:spTree>
    <p:extLst>
      <p:ext uri="{BB962C8B-B14F-4D97-AF65-F5344CB8AC3E}">
        <p14:creationId xmlns:p14="http://schemas.microsoft.com/office/powerpoint/2010/main" val="889462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LSVT Big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Delivered 1:1 </a:t>
            </a:r>
            <a:r>
              <a:rPr lang="en-US" dirty="0" smtClean="0"/>
              <a:t>w/ intensive motivation and feedback. “How big does that feel?” </a:t>
            </a:r>
          </a:p>
          <a:p>
            <a:r>
              <a:rPr lang="en-US" dirty="0" smtClean="0"/>
              <a:t>High intensity: Patients </a:t>
            </a:r>
            <a:r>
              <a:rPr lang="en-US" dirty="0" smtClean="0"/>
              <a:t>are encouraged to work w/ at least 80% of maximal energy on every repetition. </a:t>
            </a:r>
          </a:p>
          <a:p>
            <a:r>
              <a:rPr lang="en-US" dirty="0" smtClean="0"/>
              <a:t>50% of the exercises consist of standardized whole-body movements w/ max amplitude, repetitive multidirectional movements, and stretching. </a:t>
            </a:r>
          </a:p>
          <a:p>
            <a:r>
              <a:rPr lang="en-US" dirty="0" smtClean="0"/>
              <a:t>The other 50% of exercises include goal-oriented activities of daily living. ADL’s are performed using high-amplitude movements with intensive motivation and feedback.</a:t>
            </a:r>
          </a:p>
          <a:p>
            <a:r>
              <a:rPr lang="en-US" dirty="0" smtClean="0"/>
              <a:t>The </a:t>
            </a:r>
            <a:r>
              <a:rPr lang="en-US" dirty="0" smtClean="0"/>
              <a:t>goal of training BIG is to teach patients to use bigger movements in routine activities to provide sustained training in everyday movements</a:t>
            </a:r>
            <a:r>
              <a:rPr lang="en-US" dirty="0" smtClean="0"/>
              <a:t>.</a:t>
            </a:r>
          </a:p>
          <a:p>
            <a:r>
              <a:rPr lang="en-US" dirty="0"/>
              <a:t>BIG therapy can also benefit patients with other conditions including stroke, Multiple Sclerosis, and cerebral palsy.</a:t>
            </a:r>
          </a:p>
          <a:p>
            <a:pPr marL="0" indent="0">
              <a:buNone/>
            </a:pPr>
            <a:endParaRPr lang="en-US" dirty="0" smtClean="0"/>
          </a:p>
          <a:p>
            <a:endParaRPr lang="en-US" dirty="0"/>
          </a:p>
        </p:txBody>
      </p:sp>
    </p:spTree>
    <p:extLst>
      <p:ext uri="{BB962C8B-B14F-4D97-AF65-F5344CB8AC3E}">
        <p14:creationId xmlns:p14="http://schemas.microsoft.com/office/powerpoint/2010/main" val="1860482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LSVT BIG:</a:t>
            </a:r>
            <a:endParaRPr lang="en-US" dirty="0"/>
          </a:p>
        </p:txBody>
      </p:sp>
      <p:sp>
        <p:nvSpPr>
          <p:cNvPr id="3" name="Content Placeholder 2"/>
          <p:cNvSpPr>
            <a:spLocks noGrp="1"/>
          </p:cNvSpPr>
          <p:nvPr>
            <p:ph idx="1"/>
          </p:nvPr>
        </p:nvSpPr>
        <p:spPr/>
        <p:txBody>
          <a:bodyPr>
            <a:normAutofit lnSpcReduction="10000"/>
          </a:bodyPr>
          <a:lstStyle/>
          <a:p>
            <a:r>
              <a:rPr lang="en-US" dirty="0" smtClean="0"/>
              <a:t>Improves standing balance</a:t>
            </a:r>
          </a:p>
          <a:p>
            <a:r>
              <a:rPr lang="en-US" dirty="0" smtClean="0"/>
              <a:t>Increases trunk rotation</a:t>
            </a:r>
          </a:p>
          <a:p>
            <a:r>
              <a:rPr lang="en-US" dirty="0" smtClean="0"/>
              <a:t>Improves ability to reach further</a:t>
            </a:r>
          </a:p>
          <a:p>
            <a:r>
              <a:rPr lang="en-US" dirty="0" smtClean="0"/>
              <a:t>Increases </a:t>
            </a:r>
            <a:r>
              <a:rPr lang="en-US" dirty="0" smtClean="0"/>
              <a:t>speed and step </a:t>
            </a:r>
            <a:r>
              <a:rPr lang="en-US" dirty="0" smtClean="0"/>
              <a:t>length in gait</a:t>
            </a:r>
          </a:p>
          <a:p>
            <a:r>
              <a:rPr lang="en-US" dirty="0" smtClean="0"/>
              <a:t>Improves posture</a:t>
            </a:r>
          </a:p>
          <a:p>
            <a:r>
              <a:rPr lang="en-US" dirty="0" smtClean="0"/>
              <a:t>Improves body awareness</a:t>
            </a:r>
          </a:p>
          <a:p>
            <a:r>
              <a:rPr lang="en-US" dirty="0" smtClean="0"/>
              <a:t>Reduces falls</a:t>
            </a:r>
          </a:p>
          <a:p>
            <a:r>
              <a:rPr lang="en-US" dirty="0" smtClean="0"/>
              <a:t>Increases ROM in joints</a:t>
            </a:r>
            <a:endParaRPr lang="en-US" dirty="0"/>
          </a:p>
        </p:txBody>
      </p:sp>
    </p:spTree>
    <p:extLst>
      <p:ext uri="{BB962C8B-B14F-4D97-AF65-F5344CB8AC3E}">
        <p14:creationId xmlns:p14="http://schemas.microsoft.com/office/powerpoint/2010/main" val="3537114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1571</Words>
  <Application>Microsoft Office PowerPoint</Application>
  <PresentationFormat>On-screen Show (4:3)</PresentationFormat>
  <Paragraphs>119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Parkinson’s Disease: Think BIG! </vt:lpstr>
      <vt:lpstr>Objectives:</vt:lpstr>
      <vt:lpstr>Define Parkinson’s Disease (PD):</vt:lpstr>
      <vt:lpstr>Facts about PD:</vt:lpstr>
      <vt:lpstr>Clinical characteristics</vt:lpstr>
      <vt:lpstr>LSVT (Lee Silverman Voice Treatment)</vt:lpstr>
      <vt:lpstr>LSVT</vt:lpstr>
      <vt:lpstr>LSVT Big</vt:lpstr>
      <vt:lpstr>Benefits of LSVT BIG:</vt:lpstr>
      <vt:lpstr>Research</vt:lpstr>
      <vt:lpstr>PowerPoint Presentation</vt:lpstr>
      <vt:lpstr> </vt:lpstr>
      <vt:lpstr>PowerPoint Presentation</vt:lpstr>
      <vt:lpstr>PowerPoint Presentation</vt:lpstr>
      <vt:lpstr>Rolling</vt:lpstr>
      <vt:lpstr>Sitting</vt:lpstr>
      <vt:lpstr>Sit to Stand</vt:lpstr>
      <vt:lpstr>Standing/Weight Shifting</vt:lpstr>
      <vt:lpstr>Standing/Stepping</vt:lpstr>
      <vt:lpstr>Sitting Trunk Rotation</vt:lpstr>
      <vt:lpstr>Standing Trunk Rotation </vt:lpstr>
      <vt:lpstr>Ambulation</vt:lpstr>
      <vt:lpstr>References: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LSVT Big for Parkinson’s Disease: Think BIG!</dc:title>
  <dc:creator>Dee</dc:creator>
  <cp:lastModifiedBy>Dee</cp:lastModifiedBy>
  <cp:revision>68</cp:revision>
  <dcterms:created xsi:type="dcterms:W3CDTF">2012-11-16T00:09:49Z</dcterms:created>
  <dcterms:modified xsi:type="dcterms:W3CDTF">2012-11-26T03:11:35Z</dcterms:modified>
</cp:coreProperties>
</file>