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58" r:id="rId4"/>
    <p:sldId id="259" r:id="rId5"/>
    <p:sldId id="260" r:id="rId6"/>
    <p:sldId id="261" r:id="rId7"/>
    <p:sldId id="272" r:id="rId8"/>
    <p:sldId id="268" r:id="rId9"/>
    <p:sldId id="262" r:id="rId10"/>
    <p:sldId id="269" r:id="rId11"/>
    <p:sldId id="270" r:id="rId12"/>
    <p:sldId id="271" r:id="rId13"/>
    <p:sldId id="263" r:id="rId14"/>
    <p:sldId id="273" r:id="rId15"/>
    <p:sldId id="265" r:id="rId16"/>
    <p:sldId id="264" r:id="rId17"/>
    <p:sldId id="266" r:id="rId18"/>
    <p:sldId id="267" r:id="rId1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D0080101-30CA-48AA-8FD4-D0CE49D4A448}" type="datetimeFigureOut">
              <a:rPr lang="en-US" smtClean="0"/>
              <a:t>10/1/2012</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B1B227ED-EC17-4398-BFA0-24593E675402}" type="slidenum">
              <a:rPr lang="en-US" smtClean="0"/>
              <a:t>‹#›</a:t>
            </a:fld>
            <a:endParaRPr lang="en-US"/>
          </a:p>
        </p:txBody>
      </p:sp>
    </p:spTree>
    <p:extLst>
      <p:ext uri="{BB962C8B-B14F-4D97-AF65-F5344CB8AC3E}">
        <p14:creationId xmlns:p14="http://schemas.microsoft.com/office/powerpoint/2010/main" val="4773045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A57FE4-B337-4531-90CD-FFD998F65CA2}"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37622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57FE4-B337-4531-90CD-FFD998F65CA2}"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347595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57FE4-B337-4531-90CD-FFD998F65CA2}"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78709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57FE4-B337-4531-90CD-FFD998F65CA2}"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8772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A57FE4-B337-4531-90CD-FFD998F65CA2}"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148568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A57FE4-B337-4531-90CD-FFD998F65CA2}"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1635660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A57FE4-B337-4531-90CD-FFD998F65CA2}" type="datetimeFigureOut">
              <a:rPr lang="en-US" smtClean="0"/>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349612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A57FE4-B337-4531-90CD-FFD998F65CA2}" type="datetimeFigureOut">
              <a:rPr lang="en-US" smtClean="0"/>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115561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57FE4-B337-4531-90CD-FFD998F65CA2}"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388861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57FE4-B337-4531-90CD-FFD998F65CA2}"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379516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57FE4-B337-4531-90CD-FFD998F65CA2}"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D43ED-20B2-4632-91C0-EC397638D292}" type="slidenum">
              <a:rPr lang="en-US" smtClean="0"/>
              <a:t>‹#›</a:t>
            </a:fld>
            <a:endParaRPr lang="en-US"/>
          </a:p>
        </p:txBody>
      </p:sp>
    </p:spTree>
    <p:extLst>
      <p:ext uri="{BB962C8B-B14F-4D97-AF65-F5344CB8AC3E}">
        <p14:creationId xmlns:p14="http://schemas.microsoft.com/office/powerpoint/2010/main" val="301817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57FE4-B337-4531-90CD-FFD998F65CA2}" type="datetimeFigureOut">
              <a:rPr lang="en-US" smtClean="0"/>
              <a:t>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D43ED-20B2-4632-91C0-EC397638D292}" type="slidenum">
              <a:rPr lang="en-US" smtClean="0"/>
              <a:t>‹#›</a:t>
            </a:fld>
            <a:endParaRPr lang="en-US"/>
          </a:p>
        </p:txBody>
      </p:sp>
    </p:spTree>
    <p:extLst>
      <p:ext uri="{BB962C8B-B14F-4D97-AF65-F5344CB8AC3E}">
        <p14:creationId xmlns:p14="http://schemas.microsoft.com/office/powerpoint/2010/main" val="2747915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smtClean="0"/>
              <a:t>Tai Chi</a:t>
            </a:r>
            <a:br>
              <a:rPr lang="en-US" sz="7300" dirty="0" smtClean="0"/>
            </a:br>
            <a:r>
              <a:rPr lang="en-US" sz="3200" dirty="0" smtClean="0">
                <a:solidFill>
                  <a:schemeClr val="tx1">
                    <a:lumMod val="50000"/>
                    <a:lumOff val="50000"/>
                  </a:schemeClr>
                </a:solidFill>
              </a:rPr>
              <a:t>For Balance &amp; Postural Control</a:t>
            </a:r>
            <a:r>
              <a:rPr lang="en-US" dirty="0" smtClean="0"/>
              <a:t/>
            </a:r>
            <a:br>
              <a:rPr lang="en-US" dirty="0" smtClean="0"/>
            </a:b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0" y="1524000"/>
            <a:ext cx="3060192" cy="3974592"/>
          </a:xfrm>
        </p:spPr>
      </p:pic>
      <p:sp>
        <p:nvSpPr>
          <p:cNvPr id="5" name="TextBox 4"/>
          <p:cNvSpPr txBox="1"/>
          <p:nvPr/>
        </p:nvSpPr>
        <p:spPr>
          <a:xfrm>
            <a:off x="3657600" y="5638800"/>
            <a:ext cx="2044121" cy="461665"/>
          </a:xfrm>
          <a:prstGeom prst="rect">
            <a:avLst/>
          </a:prstGeom>
          <a:noFill/>
        </p:spPr>
        <p:txBody>
          <a:bodyPr wrap="square" rtlCol="0">
            <a:spAutoFit/>
          </a:bodyPr>
          <a:lstStyle/>
          <a:p>
            <a:r>
              <a:rPr lang="en-US" sz="2400" dirty="0" smtClean="0"/>
              <a:t>Tasha </a:t>
            </a:r>
            <a:r>
              <a:rPr lang="en-US" sz="2400" dirty="0" err="1" smtClean="0"/>
              <a:t>Kelsch</a:t>
            </a:r>
            <a:endParaRPr lang="en-US" sz="2400" dirty="0"/>
          </a:p>
        </p:txBody>
      </p:sp>
    </p:spTree>
    <p:extLst>
      <p:ext uri="{BB962C8B-B14F-4D97-AF65-F5344CB8AC3E}">
        <p14:creationId xmlns:p14="http://schemas.microsoft.com/office/powerpoint/2010/main" val="2652692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Strength, &amp; Flexibility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smtClean="0"/>
              <a:t>Research Article: </a:t>
            </a:r>
            <a:r>
              <a:rPr lang="en-US" i="1" dirty="0"/>
              <a:t>Improvement In Balance, Strength, and Flexibility After 12 Weeks of Tai Chi Exercise in Ethnic Chinese Adults With Cardiovascular Disease Risk Factors. </a:t>
            </a:r>
            <a:endParaRPr lang="en-US" b="1" dirty="0" smtClean="0"/>
          </a:p>
          <a:p>
            <a:pPr marL="0" indent="0">
              <a:buNone/>
            </a:pPr>
            <a:r>
              <a:rPr lang="en-US" b="1" dirty="0" smtClean="0"/>
              <a:t>Participants</a:t>
            </a:r>
            <a:r>
              <a:rPr lang="en-US" b="1" dirty="0"/>
              <a:t>: </a:t>
            </a:r>
            <a:r>
              <a:rPr lang="en-US" dirty="0"/>
              <a:t>Thirty-nine Chinese adults with at least 1 </a:t>
            </a:r>
            <a:r>
              <a:rPr lang="en-US" dirty="0" smtClean="0"/>
              <a:t>cardiovascular disease </a:t>
            </a:r>
            <a:r>
              <a:rPr lang="en-US" dirty="0"/>
              <a:t>(CVD) risk factor.</a:t>
            </a:r>
          </a:p>
          <a:p>
            <a:pPr marL="0" indent="0">
              <a:buNone/>
            </a:pPr>
            <a:r>
              <a:rPr lang="en-US" b="1" dirty="0"/>
              <a:t>Interventions: </a:t>
            </a:r>
            <a:r>
              <a:rPr lang="en-US" dirty="0"/>
              <a:t>A 60-minute tai chi exercise class 3 times per </a:t>
            </a:r>
            <a:r>
              <a:rPr lang="en-US" dirty="0" smtClean="0"/>
              <a:t>week for </a:t>
            </a:r>
            <a:r>
              <a:rPr lang="en-US" dirty="0"/>
              <a:t>12 </a:t>
            </a:r>
            <a:r>
              <a:rPr lang="en-US" dirty="0" smtClean="0"/>
              <a:t>weeks.</a:t>
            </a:r>
          </a:p>
          <a:p>
            <a:pPr marL="0" indent="0">
              <a:buNone/>
            </a:pPr>
            <a:r>
              <a:rPr lang="en-US" dirty="0"/>
              <a:t>D</a:t>
            </a:r>
            <a:r>
              <a:rPr lang="en-US" dirty="0" smtClean="0"/>
              <a:t>ata </a:t>
            </a:r>
            <a:r>
              <a:rPr lang="en-US" dirty="0"/>
              <a:t>collected at </a:t>
            </a:r>
            <a:r>
              <a:rPr lang="en-US" dirty="0" smtClean="0"/>
              <a:t>baseline, 6 </a:t>
            </a:r>
            <a:r>
              <a:rPr lang="en-US" dirty="0"/>
              <a:t>weeks, and 12 </a:t>
            </a:r>
            <a:r>
              <a:rPr lang="en-US" dirty="0" smtClean="0"/>
              <a:t>weeks using a variety of functional tests.</a:t>
            </a:r>
          </a:p>
          <a:p>
            <a:pPr marL="0" indent="0">
              <a:buNone/>
            </a:pPr>
            <a:r>
              <a:rPr lang="en-US" b="1" dirty="0" smtClean="0"/>
              <a:t>Functional Tests:</a:t>
            </a:r>
          </a:p>
          <a:p>
            <a:r>
              <a:rPr lang="en-US" dirty="0" smtClean="0"/>
              <a:t>Balance: Functional reach (in), Right </a:t>
            </a:r>
            <a:r>
              <a:rPr lang="en-US" dirty="0"/>
              <a:t>single-leg stance (</a:t>
            </a:r>
            <a:r>
              <a:rPr lang="en-US" dirty="0" smtClean="0"/>
              <a:t>sec), Left </a:t>
            </a:r>
            <a:r>
              <a:rPr lang="en-US" dirty="0"/>
              <a:t>single-leg stance (sec)</a:t>
            </a:r>
          </a:p>
          <a:p>
            <a:r>
              <a:rPr lang="en-US" dirty="0" smtClean="0"/>
              <a:t>Strength:</a:t>
            </a:r>
            <a:r>
              <a:rPr lang="en-US" dirty="0"/>
              <a:t> </a:t>
            </a:r>
            <a:r>
              <a:rPr lang="en-US" dirty="0" smtClean="0"/>
              <a:t>Arm </a:t>
            </a:r>
            <a:r>
              <a:rPr lang="en-US" dirty="0"/>
              <a:t>curl (reps in 30 </a:t>
            </a:r>
            <a:r>
              <a:rPr lang="en-US" dirty="0" smtClean="0"/>
              <a:t>sec), Chair </a:t>
            </a:r>
            <a:r>
              <a:rPr lang="en-US" dirty="0"/>
              <a:t>stand (number in 30 </a:t>
            </a:r>
            <a:r>
              <a:rPr lang="en-US" dirty="0" smtClean="0"/>
              <a:t>sec)</a:t>
            </a:r>
          </a:p>
          <a:p>
            <a:r>
              <a:rPr lang="en-US" dirty="0" smtClean="0"/>
              <a:t>Flexibility:</a:t>
            </a:r>
            <a:r>
              <a:rPr lang="en-US" dirty="0"/>
              <a:t> </a:t>
            </a:r>
            <a:r>
              <a:rPr lang="en-US" dirty="0" smtClean="0"/>
              <a:t>Back </a:t>
            </a:r>
            <a:r>
              <a:rPr lang="en-US" dirty="0"/>
              <a:t>scratch (</a:t>
            </a:r>
            <a:r>
              <a:rPr lang="en-US" dirty="0" smtClean="0"/>
              <a:t>in) and Chair-sit-and-reach </a:t>
            </a:r>
            <a:r>
              <a:rPr lang="en-US" dirty="0"/>
              <a:t>(in</a:t>
            </a:r>
            <a:r>
              <a:rPr lang="en-US" dirty="0" smtClean="0"/>
              <a:t>)</a:t>
            </a:r>
          </a:p>
          <a:p>
            <a:pPr marL="0" indent="0">
              <a:buNone/>
            </a:pPr>
            <a:r>
              <a:rPr lang="en-US" b="1" dirty="0" smtClean="0"/>
              <a:t>Results: </a:t>
            </a:r>
            <a:r>
              <a:rPr lang="en-US" dirty="0"/>
              <a:t>S</a:t>
            </a:r>
            <a:r>
              <a:rPr lang="en-US" dirty="0" smtClean="0"/>
              <a:t>ignificant </a:t>
            </a:r>
            <a:r>
              <a:rPr lang="en-US" dirty="0"/>
              <a:t>improvements were observed in all balance, muscular strength and endurance, and flexibility measures after 6 weeks, and they increased </a:t>
            </a:r>
            <a:r>
              <a:rPr lang="en-US" dirty="0" smtClean="0"/>
              <a:t>after </a:t>
            </a:r>
            <a:r>
              <a:rPr lang="en-US" dirty="0"/>
              <a:t>12 weeks.</a:t>
            </a:r>
          </a:p>
          <a:p>
            <a:pPr marL="0" indent="0">
              <a:buNone/>
            </a:pPr>
            <a:endParaRPr lang="en-US" b="1" dirty="0" smtClean="0"/>
          </a:p>
        </p:txBody>
      </p:sp>
    </p:spTree>
    <p:extLst>
      <p:ext uri="{BB962C8B-B14F-4D97-AF65-F5344CB8AC3E}">
        <p14:creationId xmlns:p14="http://schemas.microsoft.com/office/powerpoint/2010/main" val="301134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Research Article: </a:t>
            </a:r>
            <a:r>
              <a:rPr lang="en-US" i="1" dirty="0"/>
              <a:t>Characteristics of Foot Movement in Tai Chi Exercise. </a:t>
            </a:r>
            <a:endParaRPr lang="en-US" b="1" dirty="0" smtClean="0"/>
          </a:p>
          <a:p>
            <a:pPr marL="0" indent="0">
              <a:buNone/>
            </a:pPr>
            <a:r>
              <a:rPr lang="en-US" b="1" dirty="0" smtClean="0"/>
              <a:t>Subjects: </a:t>
            </a:r>
            <a:r>
              <a:rPr lang="en-US" dirty="0" smtClean="0"/>
              <a:t>16 experienced Tai Chi practitioners participated in the study.</a:t>
            </a:r>
          </a:p>
          <a:p>
            <a:pPr marL="0" indent="0">
              <a:buNone/>
            </a:pPr>
            <a:r>
              <a:rPr lang="en-US" b="1" dirty="0" smtClean="0"/>
              <a:t>Methods</a:t>
            </a:r>
            <a:r>
              <a:rPr lang="en-US" b="1" dirty="0"/>
              <a:t>:</a:t>
            </a:r>
            <a:r>
              <a:rPr lang="en-US" b="1" dirty="0" smtClean="0"/>
              <a:t> </a:t>
            </a:r>
            <a:r>
              <a:rPr lang="en-US" dirty="0"/>
              <a:t>The </a:t>
            </a:r>
            <a:r>
              <a:rPr lang="en-US" dirty="0" smtClean="0"/>
              <a:t>participants performed a whole </a:t>
            </a:r>
            <a:r>
              <a:rPr lang="en-US" dirty="0"/>
              <a:t>set of 42-form TC </a:t>
            </a:r>
            <a:r>
              <a:rPr lang="en-US" dirty="0" smtClean="0"/>
              <a:t>movements. The movements were recorded with 2 cameras. A motion analysis </a:t>
            </a:r>
            <a:r>
              <a:rPr lang="en-US" dirty="0"/>
              <a:t>system was used to identify the </a:t>
            </a:r>
            <a:r>
              <a:rPr lang="en-US" dirty="0" smtClean="0"/>
              <a:t>supporting and stepping </a:t>
            </a:r>
            <a:r>
              <a:rPr lang="en-US" dirty="0"/>
              <a:t>characteristics of the </a:t>
            </a:r>
            <a:r>
              <a:rPr lang="en-US" dirty="0" smtClean="0"/>
              <a:t>foot. </a:t>
            </a:r>
          </a:p>
          <a:p>
            <a:pPr marL="0" indent="0">
              <a:buNone/>
            </a:pPr>
            <a:r>
              <a:rPr lang="en-US" b="1" dirty="0" smtClean="0"/>
              <a:t>Results</a:t>
            </a:r>
            <a:r>
              <a:rPr lang="en-US" b="1" dirty="0"/>
              <a:t>:</a:t>
            </a:r>
            <a:r>
              <a:rPr lang="en-US" b="1" dirty="0" smtClean="0"/>
              <a:t> </a:t>
            </a:r>
            <a:r>
              <a:rPr lang="en-US" dirty="0" smtClean="0"/>
              <a:t>Seven foot </a:t>
            </a:r>
            <a:r>
              <a:rPr lang="en-US" dirty="0"/>
              <a:t>support patterns and 6 step directions were </a:t>
            </a:r>
            <a:r>
              <a:rPr lang="en-US" dirty="0" smtClean="0"/>
              <a:t>identified.</a:t>
            </a:r>
          </a:p>
          <a:p>
            <a:pPr marL="0" indent="0">
              <a:buNone/>
            </a:pPr>
            <a:r>
              <a:rPr lang="en-US" b="1" dirty="0" smtClean="0"/>
              <a:t>Conclusion: </a:t>
            </a:r>
            <a:r>
              <a:rPr lang="en-US" dirty="0" smtClean="0"/>
              <a:t>Support </a:t>
            </a:r>
            <a:r>
              <a:rPr lang="en-US" dirty="0"/>
              <a:t>patterns changed slowly, </a:t>
            </a:r>
            <a:r>
              <a:rPr lang="en-US" dirty="0" smtClean="0"/>
              <a:t>and combined </a:t>
            </a:r>
            <a:r>
              <a:rPr lang="en-US" dirty="0"/>
              <a:t>with various step </a:t>
            </a:r>
            <a:r>
              <a:rPr lang="en-US" dirty="0" smtClean="0"/>
              <a:t>directions, </a:t>
            </a:r>
            <a:r>
              <a:rPr lang="en-US" dirty="0"/>
              <a:t>they were found to be </a:t>
            </a:r>
            <a:r>
              <a:rPr lang="en-US" dirty="0" smtClean="0"/>
              <a:t>better than </a:t>
            </a:r>
            <a:r>
              <a:rPr lang="en-US" dirty="0"/>
              <a:t>those of walking in simulating the gait challenges </a:t>
            </a:r>
            <a:r>
              <a:rPr lang="en-US" dirty="0" smtClean="0"/>
              <a:t>that </a:t>
            </a:r>
            <a:r>
              <a:rPr lang="en-US" dirty="0"/>
              <a:t>may </a:t>
            </a:r>
            <a:r>
              <a:rPr lang="en-US" dirty="0" smtClean="0"/>
              <a:t>be encountered </a:t>
            </a:r>
            <a:r>
              <a:rPr lang="en-US" dirty="0"/>
              <a:t>in daily activities. </a:t>
            </a:r>
          </a:p>
        </p:txBody>
      </p:sp>
    </p:spTree>
    <p:extLst>
      <p:ext uri="{BB962C8B-B14F-4D97-AF65-F5344CB8AC3E}">
        <p14:creationId xmlns:p14="http://schemas.microsoft.com/office/powerpoint/2010/main" val="1931107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foot movements</a:t>
            </a:r>
            <a:endParaRPr lang="en-US" dirty="0"/>
          </a:p>
        </p:txBody>
      </p:sp>
      <p:sp>
        <p:nvSpPr>
          <p:cNvPr id="5" name="Content Placeholder 4"/>
          <p:cNvSpPr>
            <a:spLocks noGrp="1"/>
          </p:cNvSpPr>
          <p:nvPr>
            <p:ph idx="1"/>
          </p:nvPr>
        </p:nvSpPr>
        <p:spPr/>
        <p:txBody>
          <a:bodyPr>
            <a:normAutofit fontScale="92500"/>
          </a:bodyPr>
          <a:lstStyle/>
          <a:p>
            <a:r>
              <a:rPr lang="en-US" dirty="0"/>
              <a:t>Foot support patterns: F</a:t>
            </a:r>
            <a:r>
              <a:rPr lang="en-US" dirty="0" smtClean="0"/>
              <a:t>ull </a:t>
            </a:r>
            <a:r>
              <a:rPr lang="en-US" dirty="0"/>
              <a:t>double-limb support</a:t>
            </a:r>
            <a:r>
              <a:rPr lang="en-US" dirty="0" smtClean="0"/>
              <a:t>, </a:t>
            </a:r>
            <a:r>
              <a:rPr lang="en-US" dirty="0"/>
              <a:t>l</a:t>
            </a:r>
            <a:r>
              <a:rPr lang="en-US" dirty="0" smtClean="0"/>
              <a:t>eft single-leg stance, right single-leg stance,  </a:t>
            </a:r>
            <a:r>
              <a:rPr lang="en-US" dirty="0"/>
              <a:t>left support with right toe touch, </a:t>
            </a:r>
            <a:r>
              <a:rPr lang="en-US" dirty="0" smtClean="0"/>
              <a:t>left support </a:t>
            </a:r>
            <a:r>
              <a:rPr lang="en-US" dirty="0"/>
              <a:t>with right heel touch, </a:t>
            </a:r>
            <a:r>
              <a:rPr lang="en-US" dirty="0" smtClean="0"/>
              <a:t>right </a:t>
            </a:r>
            <a:r>
              <a:rPr lang="en-US" dirty="0"/>
              <a:t>support with left toe touch, </a:t>
            </a:r>
            <a:r>
              <a:rPr lang="en-US" dirty="0" smtClean="0"/>
              <a:t>and </a:t>
            </a:r>
            <a:r>
              <a:rPr lang="en-US" dirty="0"/>
              <a:t>right support with left heel touch</a:t>
            </a:r>
            <a:r>
              <a:rPr lang="en-US" dirty="0" smtClean="0"/>
              <a:t>.</a:t>
            </a:r>
          </a:p>
          <a:p>
            <a:r>
              <a:rPr lang="en-US" dirty="0"/>
              <a:t>Categories of step direction: </a:t>
            </a:r>
            <a:r>
              <a:rPr lang="en-US" dirty="0" smtClean="0"/>
              <a:t>Stepping forward, </a:t>
            </a:r>
            <a:r>
              <a:rPr lang="en-US" dirty="0"/>
              <a:t>stepping </a:t>
            </a:r>
            <a:r>
              <a:rPr lang="en-US" dirty="0" smtClean="0"/>
              <a:t>backward, </a:t>
            </a:r>
            <a:r>
              <a:rPr lang="en-US" dirty="0"/>
              <a:t>stepping </a:t>
            </a:r>
            <a:r>
              <a:rPr lang="en-US" dirty="0" smtClean="0"/>
              <a:t>sideways, </a:t>
            </a:r>
            <a:r>
              <a:rPr lang="en-US" dirty="0"/>
              <a:t>up and down </a:t>
            </a:r>
            <a:r>
              <a:rPr lang="en-US" dirty="0" smtClean="0"/>
              <a:t>stepping (High march), Turning/ pivotal rotation, and fixed step.</a:t>
            </a:r>
            <a:endParaRPr lang="en-US" dirty="0"/>
          </a:p>
        </p:txBody>
      </p:sp>
    </p:spTree>
    <p:extLst>
      <p:ext uri="{BB962C8B-B14F-4D97-AF65-F5344CB8AC3E}">
        <p14:creationId xmlns:p14="http://schemas.microsoft.com/office/powerpoint/2010/main" val="3164672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Progression of exercise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Sitting position</a:t>
            </a:r>
          </a:p>
          <a:p>
            <a:r>
              <a:rPr lang="en-US" dirty="0" smtClean="0"/>
              <a:t>Sitting on </a:t>
            </a:r>
            <a:r>
              <a:rPr lang="en-US" dirty="0" err="1" smtClean="0"/>
              <a:t>dyna</a:t>
            </a:r>
            <a:r>
              <a:rPr lang="en-US" dirty="0" smtClean="0"/>
              <a:t> disc or foam pad</a:t>
            </a:r>
          </a:p>
          <a:p>
            <a:r>
              <a:rPr lang="en-US" dirty="0" smtClean="0"/>
              <a:t>Kneeling/Half-Kneeling</a:t>
            </a:r>
          </a:p>
          <a:p>
            <a:r>
              <a:rPr lang="en-US" dirty="0" smtClean="0"/>
              <a:t>Standing</a:t>
            </a:r>
          </a:p>
          <a:p>
            <a:r>
              <a:rPr lang="en-US" dirty="0" smtClean="0"/>
              <a:t>Adjust intensity of exercise by controlling angle of the knee (High squat or low squat)</a:t>
            </a:r>
          </a:p>
          <a:p>
            <a:r>
              <a:rPr lang="en-US" dirty="0"/>
              <a:t>Even/Uneven </a:t>
            </a:r>
            <a:r>
              <a:rPr lang="en-US" dirty="0" smtClean="0"/>
              <a:t>surface</a:t>
            </a:r>
          </a:p>
          <a:p>
            <a:r>
              <a:rPr lang="en-US" dirty="0" smtClean="0"/>
              <a:t>Standing with </a:t>
            </a:r>
            <a:r>
              <a:rPr lang="en-US" dirty="0" err="1" smtClean="0"/>
              <a:t>medi</a:t>
            </a:r>
            <a:r>
              <a:rPr lang="en-US" dirty="0" smtClean="0"/>
              <a:t> ball, kettle ball or using </a:t>
            </a:r>
            <a:r>
              <a:rPr lang="en-US" dirty="0" err="1" smtClean="0"/>
              <a:t>theraband</a:t>
            </a:r>
            <a:r>
              <a:rPr lang="en-US" dirty="0" smtClean="0"/>
              <a:t> or weights</a:t>
            </a:r>
          </a:p>
        </p:txBody>
      </p:sp>
    </p:spTree>
    <p:extLst>
      <p:ext uri="{BB962C8B-B14F-4D97-AF65-F5344CB8AC3E}">
        <p14:creationId xmlns:p14="http://schemas.microsoft.com/office/powerpoint/2010/main" val="2464807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 Chi &amp; Physical Therapy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Easily integrated</a:t>
            </a:r>
          </a:p>
          <a:p>
            <a:r>
              <a:rPr lang="en-US" dirty="0" smtClean="0"/>
              <a:t>A large variety of moves that can be modified</a:t>
            </a:r>
          </a:p>
          <a:p>
            <a:r>
              <a:rPr lang="en-US" dirty="0" smtClean="0"/>
              <a:t>Great for elderly patients in reducing the risk of falls</a:t>
            </a:r>
          </a:p>
          <a:p>
            <a:r>
              <a:rPr lang="en-US" dirty="0" smtClean="0"/>
              <a:t>Can be used with all age groups to improve balance, posture, and gait.</a:t>
            </a:r>
          </a:p>
          <a:p>
            <a:r>
              <a:rPr lang="en-US" dirty="0" smtClean="0"/>
              <a:t>Beneficial for a variety of diagnoses</a:t>
            </a:r>
          </a:p>
          <a:p>
            <a:r>
              <a:rPr lang="en-US" dirty="0" smtClean="0"/>
              <a:t>Closed-Chain/ Unloaded</a:t>
            </a:r>
          </a:p>
          <a:p>
            <a:r>
              <a:rPr lang="en-US" dirty="0" smtClean="0"/>
              <a:t>Strengthens UE’s, LE’s &amp; Core</a:t>
            </a:r>
          </a:p>
          <a:p>
            <a:r>
              <a:rPr lang="en-US" dirty="0" smtClean="0"/>
              <a:t>Works multiple joints simultaneously</a:t>
            </a:r>
          </a:p>
          <a:p>
            <a:r>
              <a:rPr lang="en-US" dirty="0" smtClean="0"/>
              <a:t>Easily modified or progressed</a:t>
            </a:r>
          </a:p>
          <a:p>
            <a:r>
              <a:rPr lang="en-US" dirty="0" smtClean="0"/>
              <a:t>No equipment necessary/ HEP</a:t>
            </a:r>
          </a:p>
          <a:p>
            <a:endParaRPr lang="en-US" dirty="0"/>
          </a:p>
        </p:txBody>
      </p:sp>
    </p:spTree>
    <p:extLst>
      <p:ext uri="{BB962C8B-B14F-4D97-AF65-F5344CB8AC3E}">
        <p14:creationId xmlns:p14="http://schemas.microsoft.com/office/powerpoint/2010/main" val="3500207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 Chi Qi </a:t>
            </a:r>
            <a:r>
              <a:rPr lang="en-US" dirty="0" err="1" smtClean="0"/>
              <a:t>Qong</a:t>
            </a:r>
            <a:r>
              <a:rPr lang="en-US" dirty="0" smtClean="0"/>
              <a:t> 18-form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3057" y="1600200"/>
            <a:ext cx="3117885" cy="4525963"/>
          </a:xfrm>
        </p:spPr>
      </p:pic>
    </p:spTree>
    <p:extLst>
      <p:ext uri="{BB962C8B-B14F-4D97-AF65-F5344CB8AC3E}">
        <p14:creationId xmlns:p14="http://schemas.microsoft.com/office/powerpoint/2010/main" val="1158912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AutoShape 2" descr="http://imageserver.ebscohost.com.dbprox.slcc.edu/img/imageqv/actual/b73/20081215/8923015.jpg?ephost1=dGJyMNHX8kSepq840dvuOLCmr0qepq5Srqa4SK6WxWX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9058" y="1600200"/>
            <a:ext cx="3085883" cy="4525963"/>
          </a:xfrm>
        </p:spPr>
      </p:pic>
    </p:spTree>
    <p:extLst>
      <p:ext uri="{BB962C8B-B14F-4D97-AF65-F5344CB8AC3E}">
        <p14:creationId xmlns:p14="http://schemas.microsoft.com/office/powerpoint/2010/main" val="3030824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6131" y="1600200"/>
            <a:ext cx="2991738" cy="4525963"/>
          </a:xfrm>
        </p:spPr>
      </p:pic>
    </p:spTree>
    <p:extLst>
      <p:ext uri="{BB962C8B-B14F-4D97-AF65-F5344CB8AC3E}">
        <p14:creationId xmlns:p14="http://schemas.microsoft.com/office/powerpoint/2010/main" val="1689632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40000" lnSpcReduction="20000"/>
          </a:bodyPr>
          <a:lstStyle/>
          <a:p>
            <a:r>
              <a:rPr lang="en-US" dirty="0" err="1"/>
              <a:t>Biscontini</a:t>
            </a:r>
            <a:r>
              <a:rPr lang="en-US" dirty="0"/>
              <a:t> L. The Oldest Mindful Exercise. </a:t>
            </a:r>
            <a:r>
              <a:rPr lang="en-US" i="1" dirty="0"/>
              <a:t>American Fitness</a:t>
            </a:r>
            <a:r>
              <a:rPr lang="en-US" dirty="0"/>
              <a:t> [serial online]. January 2010;28(1):12-13. Available from: Academic Search Premier, Ipswich, MA. Accessed September 27, 2012.</a:t>
            </a:r>
          </a:p>
          <a:p>
            <a:endParaRPr lang="en-US" dirty="0" smtClean="0"/>
          </a:p>
          <a:p>
            <a:r>
              <a:rPr lang="en-US" dirty="0" smtClean="0"/>
              <a:t>Leung E, Tsang W. Comparison of the kinetic characteristics of standing and sitting Tai Chi forms. </a:t>
            </a:r>
            <a:r>
              <a:rPr lang="en-US" i="1" dirty="0" smtClean="0"/>
              <a:t>Disability &amp; Rehabilitation</a:t>
            </a:r>
            <a:r>
              <a:rPr lang="en-US" dirty="0" smtClean="0"/>
              <a:t> [serial online]. December 15, 2008;30(25):1891-1900. Available from: Academic Search Premier, Ipswich, MA. Accessed September 27, 2012.</a:t>
            </a:r>
          </a:p>
          <a:p>
            <a:r>
              <a:rPr lang="en-US" dirty="0" smtClean="0"/>
              <a:t>De Wei M, </a:t>
            </a:r>
            <a:r>
              <a:rPr lang="en-US" dirty="0" err="1" smtClean="0"/>
              <a:t>Youlian</a:t>
            </a:r>
            <a:r>
              <a:rPr lang="en-US" dirty="0" smtClean="0"/>
              <a:t> H, Jing Xian L. Characteristics of Foot Movement in Tai Chi Exercise. </a:t>
            </a:r>
            <a:r>
              <a:rPr lang="en-US" i="1" dirty="0" smtClean="0"/>
              <a:t>Physical Therapy</a:t>
            </a:r>
            <a:r>
              <a:rPr lang="en-US" dirty="0" smtClean="0"/>
              <a:t> [serial online]. February 2006;86(2):215-222. Available from: Academic Search Premier, Ipswich, MA. Accessed September 27, 2012.</a:t>
            </a:r>
          </a:p>
          <a:p>
            <a:r>
              <a:rPr lang="en-US" dirty="0" smtClean="0"/>
              <a:t>Guan H, </a:t>
            </a:r>
            <a:r>
              <a:rPr lang="en-US" dirty="0" err="1" smtClean="0"/>
              <a:t>Koceja</a:t>
            </a:r>
            <a:r>
              <a:rPr lang="en-US" dirty="0" smtClean="0"/>
              <a:t> D. Effects of Long-Term Tai Chi Practice on Balance and H-Reflex Characteristics. </a:t>
            </a:r>
            <a:r>
              <a:rPr lang="en-US" i="1" dirty="0" smtClean="0"/>
              <a:t>American Journal Of Chinese Medicine</a:t>
            </a:r>
            <a:r>
              <a:rPr lang="en-US" dirty="0" smtClean="0"/>
              <a:t> [serial online]. April 2011;39(2):251-260. Available from: Academic Search Premier, Ipswich, MA. Accessed September 28, 2012.</a:t>
            </a:r>
          </a:p>
          <a:p>
            <a:r>
              <a:rPr lang="en-US" dirty="0" err="1"/>
              <a:t>Lan</a:t>
            </a:r>
            <a:r>
              <a:rPr lang="en-US" dirty="0"/>
              <a:t> C, Lai J, Chen S. Tai Chi </a:t>
            </a:r>
            <a:r>
              <a:rPr lang="en-US" dirty="0" err="1"/>
              <a:t>Chuan</a:t>
            </a:r>
            <a:r>
              <a:rPr lang="en-US" dirty="0"/>
              <a:t>: An Ancient Wisdom on Exercise and Health Promotion. </a:t>
            </a:r>
            <a:r>
              <a:rPr lang="en-US" i="1" dirty="0"/>
              <a:t>Sports Medicine</a:t>
            </a:r>
            <a:r>
              <a:rPr lang="en-US" dirty="0"/>
              <a:t> [serial online]. February 15, 2002;32(4):217-224. Available from: Academic Search Premier, Ipswich, MA. Accessed September 29, 2012.</a:t>
            </a:r>
            <a:endParaRPr lang="en-US" dirty="0" smtClean="0"/>
          </a:p>
          <a:p>
            <a:r>
              <a:rPr lang="en-US" dirty="0" smtClean="0"/>
              <a:t>Taylor-</a:t>
            </a:r>
            <a:r>
              <a:rPr lang="en-US" dirty="0" err="1" smtClean="0"/>
              <a:t>Piliae</a:t>
            </a:r>
            <a:r>
              <a:rPr lang="en-US" dirty="0" smtClean="0"/>
              <a:t> R, Haskell W, </a:t>
            </a:r>
            <a:r>
              <a:rPr lang="en-US" dirty="0" err="1" smtClean="0"/>
              <a:t>Stotts</a:t>
            </a:r>
            <a:r>
              <a:rPr lang="en-US" dirty="0" smtClean="0"/>
              <a:t> N, </a:t>
            </a:r>
            <a:r>
              <a:rPr lang="en-US" dirty="0" err="1" smtClean="0"/>
              <a:t>Froelicher</a:t>
            </a:r>
            <a:r>
              <a:rPr lang="en-US" dirty="0" smtClean="0"/>
              <a:t> E. IMPROVEMENT IN BALANCE, STRENGTH, AND FLEXIBILITY AFTER 12 WEEKS OF TAI CHI EXERCISE IN ETHNIC CHINESE ADULTS WITH CARDIOVASCULAR DISEASE RISK FACTORS. </a:t>
            </a:r>
            <a:r>
              <a:rPr lang="en-US" i="1" dirty="0" smtClean="0"/>
              <a:t>Alternative Therapies In Health &amp; Medicine</a:t>
            </a:r>
            <a:r>
              <a:rPr lang="en-US" dirty="0" smtClean="0"/>
              <a:t> [serial online]. March 2006;12(2):50-58. Available from: Academic Search Premier, Ipswich, MA. Accessed September 27, 2012.</a:t>
            </a:r>
          </a:p>
          <a:p>
            <a:r>
              <a:rPr lang="en-US" dirty="0" smtClean="0"/>
              <a:t>The health benefits of tai chi. </a:t>
            </a:r>
            <a:r>
              <a:rPr lang="en-US" i="1" dirty="0" smtClean="0"/>
              <a:t>Harvard Women's Health Watch</a:t>
            </a:r>
            <a:r>
              <a:rPr lang="en-US" dirty="0" smtClean="0"/>
              <a:t> [serial online]. May 2009;16(9):2-4. Available from: Academic Search Premier, Ipswich, MA. Accessed September 27, 2012.</a:t>
            </a:r>
          </a:p>
          <a:p>
            <a:r>
              <a:rPr lang="en-US" dirty="0" smtClean="0"/>
              <a:t>http</a:t>
            </a:r>
            <a:r>
              <a:rPr lang="en-US" dirty="0"/>
              <a:t>://</a:t>
            </a:r>
            <a:r>
              <a:rPr lang="en-US" dirty="0" smtClean="0"/>
              <a:t>www.tai-chi-wizard.com/history-of-tai-chi.html#Yang-Lu-chan.</a:t>
            </a:r>
          </a:p>
          <a:p>
            <a:endParaRPr lang="en-US" dirty="0"/>
          </a:p>
        </p:txBody>
      </p:sp>
    </p:spTree>
    <p:extLst>
      <p:ext uri="{BB962C8B-B14F-4D97-AF65-F5344CB8AC3E}">
        <p14:creationId xmlns:p14="http://schemas.microsoft.com/office/powerpoint/2010/main" val="574523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a:bodyPr>
          <a:lstStyle/>
          <a:p>
            <a:r>
              <a:rPr lang="en-US" dirty="0" smtClean="0"/>
              <a:t>Define Tai Chi</a:t>
            </a:r>
          </a:p>
          <a:p>
            <a:r>
              <a:rPr lang="en-US" dirty="0" smtClean="0"/>
              <a:t>Develop an understanding of the history of Tai Chi</a:t>
            </a:r>
          </a:p>
          <a:p>
            <a:r>
              <a:rPr lang="en-US" dirty="0" smtClean="0"/>
              <a:t>List the many perceived benefits of Tai Chi</a:t>
            </a:r>
          </a:p>
          <a:p>
            <a:r>
              <a:rPr lang="en-US" dirty="0" smtClean="0"/>
              <a:t>List the characteristics of Tai Chi </a:t>
            </a:r>
          </a:p>
          <a:p>
            <a:r>
              <a:rPr lang="en-US" dirty="0" smtClean="0"/>
              <a:t>Interpret research studies related to Tai Chi</a:t>
            </a:r>
          </a:p>
          <a:p>
            <a:r>
              <a:rPr lang="en-US" dirty="0" smtClean="0"/>
              <a:t>Describe ways to progress exercises</a:t>
            </a:r>
          </a:p>
          <a:p>
            <a:r>
              <a:rPr lang="en-US" dirty="0" smtClean="0"/>
              <a:t>Apply to Physical Therapy</a:t>
            </a:r>
          </a:p>
          <a:p>
            <a:r>
              <a:rPr lang="en-US" dirty="0" smtClean="0"/>
              <a:t>Recognize </a:t>
            </a:r>
            <a:r>
              <a:rPr lang="en-US" dirty="0" smtClean="0"/>
              <a:t>different Tai Chi exercises</a:t>
            </a:r>
          </a:p>
          <a:p>
            <a:endParaRPr lang="en-US" dirty="0" smtClean="0"/>
          </a:p>
          <a:p>
            <a:endParaRPr lang="en-US" dirty="0" smtClean="0"/>
          </a:p>
        </p:txBody>
      </p:sp>
    </p:spTree>
    <p:extLst>
      <p:ext uri="{BB962C8B-B14F-4D97-AF65-F5344CB8AC3E}">
        <p14:creationId xmlns:p14="http://schemas.microsoft.com/office/powerpoint/2010/main" val="1050952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Tai Chi:</a:t>
            </a:r>
            <a:endParaRPr lang="en-US" dirty="0"/>
          </a:p>
        </p:txBody>
      </p:sp>
      <p:sp>
        <p:nvSpPr>
          <p:cNvPr id="3" name="Content Placeholder 2"/>
          <p:cNvSpPr>
            <a:spLocks noGrp="1"/>
          </p:cNvSpPr>
          <p:nvPr>
            <p:ph idx="1"/>
          </p:nvPr>
        </p:nvSpPr>
        <p:spPr/>
        <p:txBody>
          <a:bodyPr>
            <a:normAutofit/>
          </a:bodyPr>
          <a:lstStyle/>
          <a:p>
            <a:r>
              <a:rPr lang="en-US" dirty="0" smtClean="0"/>
              <a:t>Tai Chi is a traditional Chinese exercise derived from Martial Arts. It is a low-impact exercise, of low to moderate intensity with an emphasis on balance, strength, flexibility and relaxation. It consists of slow, rhythmic movements involving shifting the center of balance. Tai Chi is often described as “meditation in motion.”</a:t>
            </a:r>
          </a:p>
          <a:p>
            <a:r>
              <a:rPr lang="en-US" dirty="0" smtClean="0"/>
              <a:t>Qi (Chi) means breath, life, or energy.</a:t>
            </a:r>
          </a:p>
          <a:p>
            <a:pPr marL="0" indent="0">
              <a:buNone/>
            </a:pPr>
            <a:endParaRPr lang="en-US" dirty="0"/>
          </a:p>
        </p:txBody>
      </p:sp>
    </p:spTree>
    <p:extLst>
      <p:ext uri="{BB962C8B-B14F-4D97-AF65-F5344CB8AC3E}">
        <p14:creationId xmlns:p14="http://schemas.microsoft.com/office/powerpoint/2010/main" val="3440452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Tai Chi is one of the oldest forms of exercise. The slow, mindful movements have evolved from China and date back thousands of years. There are many different tales about the origin of this ancient Chinese martial art. </a:t>
            </a:r>
          </a:p>
          <a:p>
            <a:r>
              <a:rPr lang="en-US" dirty="0" smtClean="0"/>
              <a:t>Snake vs. Crane</a:t>
            </a:r>
          </a:p>
          <a:p>
            <a:r>
              <a:rPr lang="en-US" dirty="0" smtClean="0"/>
              <a:t>Yang style: Yang Lu Chan (1799–1872)</a:t>
            </a:r>
          </a:p>
          <a:p>
            <a:r>
              <a:rPr lang="en-US" dirty="0" smtClean="0"/>
              <a:t>Deeply </a:t>
            </a:r>
            <a:r>
              <a:rPr lang="en-US" dirty="0"/>
              <a:t>rooted in </a:t>
            </a:r>
            <a:r>
              <a:rPr lang="en-US" dirty="0" smtClean="0"/>
              <a:t>Taoism</a:t>
            </a:r>
          </a:p>
          <a:p>
            <a:pPr marL="0" indent="0">
              <a:buNone/>
            </a:pP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92537" y="1600200"/>
            <a:ext cx="3349925" cy="4525963"/>
          </a:xfrm>
        </p:spPr>
      </p:pic>
    </p:spTree>
    <p:extLst>
      <p:ext uri="{BB962C8B-B14F-4D97-AF65-F5344CB8AC3E}">
        <p14:creationId xmlns:p14="http://schemas.microsoft.com/office/powerpoint/2010/main" val="515561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Perceived Benefits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Prevents falls</a:t>
            </a:r>
          </a:p>
          <a:p>
            <a:r>
              <a:rPr lang="en-US" dirty="0" smtClean="0"/>
              <a:t>Balance</a:t>
            </a:r>
          </a:p>
          <a:p>
            <a:r>
              <a:rPr lang="en-US" dirty="0" smtClean="0"/>
              <a:t>Proprioception</a:t>
            </a:r>
          </a:p>
          <a:p>
            <a:r>
              <a:rPr lang="en-US" dirty="0" smtClean="0"/>
              <a:t>Cardiorespiratory function</a:t>
            </a:r>
          </a:p>
          <a:p>
            <a:r>
              <a:rPr lang="en-US" dirty="0" smtClean="0"/>
              <a:t>Posture</a:t>
            </a:r>
          </a:p>
          <a:p>
            <a:r>
              <a:rPr lang="en-US" dirty="0" smtClean="0"/>
              <a:t>Flexibility</a:t>
            </a:r>
          </a:p>
          <a:p>
            <a:r>
              <a:rPr lang="en-US" dirty="0" smtClean="0"/>
              <a:t>Digestion</a:t>
            </a:r>
          </a:p>
          <a:p>
            <a:r>
              <a:rPr lang="en-US" dirty="0" smtClean="0"/>
              <a:t>Memory</a:t>
            </a:r>
          </a:p>
          <a:p>
            <a:r>
              <a:rPr lang="en-US" dirty="0" smtClean="0"/>
              <a:t>Concentration</a:t>
            </a:r>
          </a:p>
          <a:p>
            <a:r>
              <a:rPr lang="en-US" dirty="0" smtClean="0"/>
              <a:t>Relaxation</a:t>
            </a:r>
          </a:p>
          <a:p>
            <a:r>
              <a:rPr lang="en-US" dirty="0" smtClean="0"/>
              <a:t>Decreased anxiety &amp; depression</a:t>
            </a:r>
          </a:p>
          <a:p>
            <a:r>
              <a:rPr lang="en-US" dirty="0" smtClean="0"/>
              <a:t>Enhance muscle function</a:t>
            </a:r>
          </a:p>
          <a:p>
            <a:r>
              <a:rPr lang="en-US" dirty="0" smtClean="0"/>
              <a:t>Pain reduction</a:t>
            </a:r>
          </a:p>
          <a:p>
            <a:r>
              <a:rPr lang="en-US" dirty="0" smtClean="0"/>
              <a:t>Improved gait &amp; decreased shuffling</a:t>
            </a:r>
          </a:p>
          <a:p>
            <a:r>
              <a:rPr lang="en-US" dirty="0" smtClean="0"/>
              <a:t>Lower blood pressure</a:t>
            </a:r>
          </a:p>
          <a:p>
            <a:r>
              <a:rPr lang="en-US" dirty="0" smtClean="0"/>
              <a:t>Reduce the pain and stiffness of arthritis</a:t>
            </a:r>
          </a:p>
          <a:p>
            <a:r>
              <a:rPr lang="en-US" dirty="0" smtClean="0"/>
              <a:t>Works the upper and lower body</a:t>
            </a:r>
          </a:p>
          <a:p>
            <a:endParaRPr lang="en-US" dirty="0" smtClean="0"/>
          </a:p>
          <a:p>
            <a:endParaRPr lang="en-US" dirty="0"/>
          </a:p>
        </p:txBody>
      </p:sp>
    </p:spTree>
    <p:extLst>
      <p:ext uri="{BB962C8B-B14F-4D97-AF65-F5344CB8AC3E}">
        <p14:creationId xmlns:p14="http://schemas.microsoft.com/office/powerpoint/2010/main" val="3291842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Tai Chi</a:t>
            </a:r>
            <a:endParaRPr lang="en-US" dirty="0"/>
          </a:p>
        </p:txBody>
      </p:sp>
      <p:sp>
        <p:nvSpPr>
          <p:cNvPr id="3" name="Content Placeholder 2"/>
          <p:cNvSpPr>
            <a:spLocks noGrp="1"/>
          </p:cNvSpPr>
          <p:nvPr>
            <p:ph idx="1"/>
          </p:nvPr>
        </p:nvSpPr>
        <p:spPr/>
        <p:txBody>
          <a:bodyPr>
            <a:normAutofit fontScale="77500" lnSpcReduction="20000"/>
          </a:bodyPr>
          <a:lstStyle/>
          <a:p>
            <a:r>
              <a:rPr lang="en-US" dirty="0"/>
              <a:t>L</a:t>
            </a:r>
            <a:r>
              <a:rPr lang="en-US" dirty="0" smtClean="0"/>
              <a:t>ow-speed </a:t>
            </a:r>
            <a:r>
              <a:rPr lang="en-US" dirty="0"/>
              <a:t>and low-impact </a:t>
            </a:r>
            <a:r>
              <a:rPr lang="en-US" dirty="0" smtClean="0"/>
              <a:t>exercise</a:t>
            </a:r>
          </a:p>
          <a:p>
            <a:r>
              <a:rPr lang="en-US" dirty="0" smtClean="0"/>
              <a:t>Light and steady </a:t>
            </a:r>
          </a:p>
          <a:p>
            <a:r>
              <a:rPr lang="en-US" dirty="0" smtClean="0"/>
              <a:t>Core control (Drawing in)</a:t>
            </a:r>
          </a:p>
          <a:p>
            <a:r>
              <a:rPr lang="en-US" dirty="0"/>
              <a:t>S</a:t>
            </a:r>
            <a:r>
              <a:rPr lang="en-US" dirty="0" smtClean="0"/>
              <a:t>emi-squat posture </a:t>
            </a:r>
          </a:p>
          <a:p>
            <a:r>
              <a:rPr lang="en-US" dirty="0" smtClean="0"/>
              <a:t>Should be performed barefoot</a:t>
            </a:r>
          </a:p>
          <a:p>
            <a:r>
              <a:rPr lang="en-US" dirty="0" smtClean="0"/>
              <a:t>Extended and natural postures</a:t>
            </a:r>
          </a:p>
          <a:p>
            <a:r>
              <a:rPr lang="en-US" dirty="0" smtClean="0"/>
              <a:t>Various foot movements</a:t>
            </a:r>
          </a:p>
          <a:p>
            <a:r>
              <a:rPr lang="en-US" dirty="0" smtClean="0"/>
              <a:t>Involves coordination of all parts of the body</a:t>
            </a:r>
          </a:p>
          <a:p>
            <a:r>
              <a:rPr lang="en-US" dirty="0" smtClean="0"/>
              <a:t>Consists of weight shifting, body rotation and single-leg stance</a:t>
            </a:r>
          </a:p>
          <a:p>
            <a:r>
              <a:rPr lang="en-US" dirty="0" smtClean="0"/>
              <a:t>Diaphragmatic breathing w/ movements</a:t>
            </a:r>
          </a:p>
          <a:p>
            <a:r>
              <a:rPr lang="en-US" dirty="0" smtClean="0"/>
              <a:t>No equipment required</a:t>
            </a:r>
          </a:p>
          <a:p>
            <a:endParaRPr lang="en-US" dirty="0"/>
          </a:p>
        </p:txBody>
      </p:sp>
    </p:spTree>
    <p:extLst>
      <p:ext uri="{BB962C8B-B14F-4D97-AF65-F5344CB8AC3E}">
        <p14:creationId xmlns:p14="http://schemas.microsoft.com/office/powerpoint/2010/main" val="3769847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Effects of Long-Term Tai Chi Practice on Balance and H-Reflex </a:t>
            </a:r>
            <a:r>
              <a:rPr lang="en-US" i="1" dirty="0" smtClean="0"/>
              <a:t>Characteristics. –The America Journal of Chinese Medicine, 2011 Vol. 39, No. 2.</a:t>
            </a:r>
          </a:p>
          <a:p>
            <a:r>
              <a:rPr lang="en-US" i="1" dirty="0" smtClean="0"/>
              <a:t>Improvement </a:t>
            </a:r>
            <a:r>
              <a:rPr lang="en-US" i="1" dirty="0"/>
              <a:t>In Balance, Strength, and Flexibility After 12 Weeks of Tai Chi Exercise in Ethnic Chinese Adults With Cardiovascular Disease Risk Factors</a:t>
            </a:r>
            <a:r>
              <a:rPr lang="en-US" i="1" dirty="0" smtClean="0"/>
              <a:t>. -</a:t>
            </a:r>
            <a:r>
              <a:rPr lang="en-US" i="1" dirty="0"/>
              <a:t>ALTERNATIVE THERAPIES. MAR/APR 2006, VOL 12. NO. </a:t>
            </a:r>
            <a:r>
              <a:rPr lang="en-US" i="1" dirty="0" smtClean="0"/>
              <a:t>2</a:t>
            </a:r>
          </a:p>
          <a:p>
            <a:r>
              <a:rPr lang="en-US" i="1" dirty="0"/>
              <a:t>Characteristics of Foot Movement in Tai Chi </a:t>
            </a:r>
            <a:r>
              <a:rPr lang="en-US" i="1" dirty="0" smtClean="0"/>
              <a:t>Exercise. -Physical Therapy Volume 86. Number 2. Feb 2006.</a:t>
            </a:r>
          </a:p>
          <a:p>
            <a:endParaRPr lang="en-US" i="1" dirty="0"/>
          </a:p>
          <a:p>
            <a:endParaRPr lang="en-US" dirty="0"/>
          </a:p>
          <a:p>
            <a:endParaRPr lang="en-US" dirty="0"/>
          </a:p>
        </p:txBody>
      </p:sp>
    </p:spTree>
    <p:extLst>
      <p:ext uri="{BB962C8B-B14F-4D97-AF65-F5344CB8AC3E}">
        <p14:creationId xmlns:p14="http://schemas.microsoft.com/office/powerpoint/2010/main" val="26025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Postural Control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Research Article: </a:t>
            </a:r>
            <a:r>
              <a:rPr lang="en-US" i="1" dirty="0" smtClean="0"/>
              <a:t>Effects </a:t>
            </a:r>
            <a:r>
              <a:rPr lang="en-US" i="1" dirty="0"/>
              <a:t>of Long-Term Tai Chi Practice on Balance and H-Reflex Characteristics</a:t>
            </a:r>
            <a:endParaRPr lang="en-US" dirty="0" smtClean="0"/>
          </a:p>
          <a:p>
            <a:r>
              <a:rPr lang="en-US" dirty="0" smtClean="0"/>
              <a:t>Postural </a:t>
            </a:r>
            <a:r>
              <a:rPr lang="en-US" dirty="0"/>
              <a:t>sway was measured using a </a:t>
            </a:r>
            <a:r>
              <a:rPr lang="en-US" dirty="0" err="1"/>
              <a:t>Kistler</a:t>
            </a:r>
            <a:r>
              <a:rPr lang="en-US" dirty="0"/>
              <a:t> force platform. </a:t>
            </a:r>
            <a:r>
              <a:rPr lang="en-US" dirty="0" smtClean="0"/>
              <a:t>Sixteen </a:t>
            </a:r>
            <a:r>
              <a:rPr lang="en-US" dirty="0"/>
              <a:t>healthy volunteers, eight with </a:t>
            </a:r>
            <a:r>
              <a:rPr lang="en-US" dirty="0" smtClean="0"/>
              <a:t>3+ years of </a:t>
            </a:r>
            <a:r>
              <a:rPr lang="en-US" dirty="0"/>
              <a:t>experience in Tai </a:t>
            </a:r>
            <a:r>
              <a:rPr lang="en-US" dirty="0" smtClean="0"/>
              <a:t>Chi (Tai Chi Group TCG) and eight </a:t>
            </a:r>
            <a:r>
              <a:rPr lang="en-US" dirty="0"/>
              <a:t>with </a:t>
            </a:r>
            <a:r>
              <a:rPr lang="en-US" dirty="0" smtClean="0"/>
              <a:t>no experience </a:t>
            </a:r>
            <a:r>
              <a:rPr lang="en-US" dirty="0"/>
              <a:t>in Tai </a:t>
            </a:r>
            <a:r>
              <a:rPr lang="en-US" dirty="0" smtClean="0"/>
              <a:t>Chi (Control Group CG) participated </a:t>
            </a:r>
            <a:r>
              <a:rPr lang="en-US" dirty="0"/>
              <a:t>in the study.</a:t>
            </a:r>
            <a:endParaRPr lang="en-US" dirty="0" smtClean="0"/>
          </a:p>
          <a:p>
            <a:r>
              <a:rPr lang="en-US" dirty="0" smtClean="0"/>
              <a:t>Each </a:t>
            </a:r>
            <a:r>
              <a:rPr lang="en-US" dirty="0"/>
              <a:t>subject performed </a:t>
            </a:r>
            <a:r>
              <a:rPr lang="en-US" dirty="0" smtClean="0"/>
              <a:t>three trials </a:t>
            </a:r>
            <a:r>
              <a:rPr lang="en-US" dirty="0"/>
              <a:t>of 15 seconds each under four experimental conditions</a:t>
            </a:r>
            <a:r>
              <a:rPr lang="en-US" dirty="0" smtClean="0"/>
              <a:t>: </a:t>
            </a:r>
            <a:r>
              <a:rPr lang="en-US" dirty="0"/>
              <a:t>Standing still with eyes open (</a:t>
            </a:r>
            <a:r>
              <a:rPr lang="en-US" dirty="0" smtClean="0"/>
              <a:t>EO), Standing </a:t>
            </a:r>
            <a:r>
              <a:rPr lang="en-US" dirty="0"/>
              <a:t>still with eyes closed (</a:t>
            </a:r>
            <a:r>
              <a:rPr lang="en-US" dirty="0" smtClean="0"/>
              <a:t>EC), Standing with head turns/ eyes </a:t>
            </a:r>
            <a:r>
              <a:rPr lang="en-US" dirty="0"/>
              <a:t>open (EOT</a:t>
            </a:r>
            <a:r>
              <a:rPr lang="en-US" dirty="0" smtClean="0"/>
              <a:t>), and Standing with head turns/ </a:t>
            </a:r>
            <a:r>
              <a:rPr lang="en-US" dirty="0"/>
              <a:t>eyes closed (ECT</a:t>
            </a:r>
            <a:r>
              <a:rPr lang="en-US" dirty="0" smtClean="0"/>
              <a:t>).</a:t>
            </a:r>
          </a:p>
          <a:p>
            <a:r>
              <a:rPr lang="en-US" dirty="0" smtClean="0"/>
              <a:t>The </a:t>
            </a:r>
            <a:r>
              <a:rPr lang="en-US" dirty="0"/>
              <a:t>TCG </a:t>
            </a:r>
            <a:r>
              <a:rPr lang="en-US" dirty="0" smtClean="0"/>
              <a:t>demonstrated 14.1</a:t>
            </a:r>
            <a:r>
              <a:rPr lang="en-US" dirty="0"/>
              <a:t>%, 30.6%, 33.3% and 22.7% less postural </a:t>
            </a:r>
            <a:r>
              <a:rPr lang="en-US" dirty="0" smtClean="0"/>
              <a:t>sway.</a:t>
            </a:r>
            <a:endParaRPr lang="en-US" dirty="0"/>
          </a:p>
        </p:txBody>
      </p:sp>
    </p:spTree>
    <p:extLst>
      <p:ext uri="{BB962C8B-B14F-4D97-AF65-F5344CB8AC3E}">
        <p14:creationId xmlns:p14="http://schemas.microsoft.com/office/powerpoint/2010/main" val="301579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Postural Sway</a:t>
            </a:r>
            <a:endParaRPr lang="en-US" dirty="0"/>
          </a:p>
        </p:txBody>
      </p:sp>
      <p:sp>
        <p:nvSpPr>
          <p:cNvPr id="6" name="Content Placeholder 5"/>
          <p:cNvSpPr>
            <a:spLocks noGrp="1"/>
          </p:cNvSpPr>
          <p:nvPr>
            <p:ph idx="1"/>
          </p:nvPr>
        </p:nvSpPr>
        <p:spPr/>
        <p:txBody>
          <a:bodyPr/>
          <a:lstStyle/>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588" y="1676400"/>
            <a:ext cx="7362825" cy="422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4080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TotalTime>
  <Words>1338</Words>
  <Application>Microsoft Office PowerPoint</Application>
  <PresentationFormat>On-screen Show (4:3)</PresentationFormat>
  <Paragraphs>109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Tai Chi For Balance &amp; Postural Control  </vt:lpstr>
      <vt:lpstr>Objectives:</vt:lpstr>
      <vt:lpstr>Define Tai Chi:</vt:lpstr>
      <vt:lpstr>History</vt:lpstr>
      <vt:lpstr>Perceived Benefits</vt:lpstr>
      <vt:lpstr>Characteristics of Tai Chi</vt:lpstr>
      <vt:lpstr>Research</vt:lpstr>
      <vt:lpstr>Postural Control</vt:lpstr>
      <vt:lpstr>Postural Sway</vt:lpstr>
      <vt:lpstr>Balance, Strength, &amp; Flexibility</vt:lpstr>
      <vt:lpstr>Gait</vt:lpstr>
      <vt:lpstr>Characteristics of foot movements</vt:lpstr>
      <vt:lpstr>Progression of exercise</vt:lpstr>
      <vt:lpstr>Tai Chi &amp; Physical Therapy</vt:lpstr>
      <vt:lpstr>Tai Chi Qi Qong 18-form</vt:lpstr>
      <vt:lpstr>PowerPoint Presentation</vt:lpstr>
      <vt:lpstr>PowerPoint Presentation</vt:lpstr>
      <vt:lpstr>Works Cited: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Tai Chi</dc:title>
  <dc:creator>Dee</dc:creator>
  <cp:lastModifiedBy>Dee</cp:lastModifiedBy>
  <cp:revision>60</cp:revision>
  <cp:lastPrinted>2012-10-02T04:44:59Z</cp:lastPrinted>
  <dcterms:created xsi:type="dcterms:W3CDTF">2012-09-27T23:43:33Z</dcterms:created>
  <dcterms:modified xsi:type="dcterms:W3CDTF">2012-10-02T13:38:36Z</dcterms:modified>
</cp:coreProperties>
</file>